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373" r:id="rId2"/>
    <p:sldId id="684" r:id="rId3"/>
    <p:sldId id="682" r:id="rId4"/>
    <p:sldId id="662" r:id="rId5"/>
    <p:sldId id="631" r:id="rId6"/>
    <p:sldId id="663" r:id="rId7"/>
    <p:sldId id="633" r:id="rId8"/>
    <p:sldId id="685" r:id="rId9"/>
    <p:sldId id="668" r:id="rId10"/>
    <p:sldId id="666" r:id="rId11"/>
    <p:sldId id="667" r:id="rId12"/>
    <p:sldId id="669" r:id="rId13"/>
    <p:sldId id="654" r:id="rId14"/>
    <p:sldId id="670" r:id="rId15"/>
    <p:sldId id="671" r:id="rId16"/>
    <p:sldId id="672" r:id="rId17"/>
    <p:sldId id="673" r:id="rId18"/>
    <p:sldId id="674" r:id="rId19"/>
    <p:sldId id="675" r:id="rId20"/>
    <p:sldId id="676" r:id="rId21"/>
    <p:sldId id="677" r:id="rId22"/>
    <p:sldId id="607" r:id="rId23"/>
  </p:sldIdLst>
  <p:sldSz cx="9906000" cy="6858000" type="A4"/>
  <p:notesSz cx="9939338" cy="68056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534866" indent="-7777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1071319" indent="-157127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607772" indent="-236484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2144225" indent="-315841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5480" algn="l" defTabSz="914192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2576" algn="l" defTabSz="914192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199672" algn="l" defTabSz="914192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6768" algn="l" defTabSz="914192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 userDrawn="1">
          <p15:clr>
            <a:srgbClr val="A4A3A4"/>
          </p15:clr>
        </p15:guide>
        <p15:guide id="2" pos="313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3300"/>
    <a:srgbClr val="17FD2D"/>
    <a:srgbClr val="0033CC"/>
    <a:srgbClr val="FF7C80"/>
    <a:srgbClr val="FFFF00"/>
    <a:srgbClr val="003366"/>
    <a:srgbClr val="E8B0AA"/>
    <a:srgbClr val="336699"/>
    <a:srgbClr val="00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88" autoAdjust="0"/>
    <p:restoredTop sz="95560" autoAdjust="0"/>
  </p:normalViewPr>
  <p:slideViewPr>
    <p:cSldViewPr snapToGrid="0">
      <p:cViewPr varScale="1">
        <p:scale>
          <a:sx n="84" d="100"/>
          <a:sy n="84" d="100"/>
        </p:scale>
        <p:origin x="1662" y="9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18" d="100"/>
          <a:sy n="118" d="100"/>
        </p:scale>
        <p:origin x="-2028" y="-96"/>
      </p:cViewPr>
      <p:guideLst>
        <p:guide orient="horz" pos="2144"/>
        <p:guide pos="313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7549303724798363E-2"/>
          <c:y val="3.3111194606151924E-2"/>
          <c:w val="0.94245069627520162"/>
          <c:h val="0.8908740134261051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17FD2D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1"/>
            <c:invertIfNegative val="0"/>
            <c:bubble3D val="0"/>
            <c:spPr>
              <a:solidFill>
                <a:srgbClr val="0033CC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3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1 829 </a:t>
                    </a:r>
                    <a:r>
                      <a:rPr lang="en-US" dirty="0" smtClean="0"/>
                      <a:t>(44%)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1 488 </a:t>
                    </a:r>
                    <a:r>
                      <a:rPr lang="en-US" dirty="0" smtClean="0"/>
                      <a:t>(35%)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751 (18%)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3369359722414195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94  (2%)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Заявка решена</c:v>
                </c:pt>
                <c:pt idx="1">
                  <c:v>Запланировано</c:v>
                </c:pt>
                <c:pt idx="2">
                  <c:v>Еще в работе</c:v>
                </c:pt>
                <c:pt idx="3">
                  <c:v>Мотивированный отказ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1829</c:v>
                </c:pt>
                <c:pt idx="1">
                  <c:v>1488</c:v>
                </c:pt>
                <c:pt idx="2">
                  <c:v>751</c:v>
                </c:pt>
                <c:pt idx="3">
                  <c:v>94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13401024"/>
        <c:axId val="213401584"/>
      </c:barChart>
      <c:catAx>
        <c:axId val="2134010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>
                <a:solidFill>
                  <a:schemeClr val="tx2"/>
                </a:solidFill>
              </a:defRPr>
            </a:pPr>
            <a:endParaRPr lang="ru-RU"/>
          </a:p>
        </c:txPr>
        <c:crossAx val="213401584"/>
        <c:crosses val="autoZero"/>
        <c:auto val="1"/>
        <c:lblAlgn val="ctr"/>
        <c:lblOffset val="100"/>
        <c:noMultiLvlLbl val="0"/>
      </c:catAx>
      <c:valAx>
        <c:axId val="21340158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solidFill>
                  <a:schemeClr val="tx2"/>
                </a:solidFill>
              </a:defRPr>
            </a:pPr>
            <a:endParaRPr lang="ru-RU"/>
          </a:p>
        </c:txPr>
        <c:crossAx val="2134010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0.59158</cdr:x>
      <cdr:y>0.83814</cdr:y>
    </cdr:from>
    <cdr:to>
      <cdr:x>0.6914</cdr:x>
      <cdr:y>0.96931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419165" y="4221500"/>
          <a:ext cx="914405" cy="6606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endParaRPr lang="ru-RU" sz="2400" dirty="0">
            <a:solidFill>
              <a:schemeClr val="tx1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4307309" cy="339808"/>
          </a:xfrm>
          <a:prstGeom prst="rect">
            <a:avLst/>
          </a:prstGeom>
        </p:spPr>
        <p:txBody>
          <a:bodyPr vert="horz" lIns="95649" tIns="47826" rIns="95649" bIns="4782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30452" y="0"/>
            <a:ext cx="4307309" cy="339808"/>
          </a:xfrm>
          <a:prstGeom prst="rect">
            <a:avLst/>
          </a:prstGeom>
        </p:spPr>
        <p:txBody>
          <a:bodyPr vert="horz" lIns="95649" tIns="47826" rIns="95649" bIns="4782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46FB441C-A454-4541-8779-4BC179052C02}" type="datetimeFigureOut">
              <a:rPr lang="ru-RU"/>
              <a:pPr>
                <a:defRPr/>
              </a:pPr>
              <a:t>02.06.2015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3" y="6464232"/>
            <a:ext cx="4307309" cy="339808"/>
          </a:xfrm>
          <a:prstGeom prst="rect">
            <a:avLst/>
          </a:prstGeom>
        </p:spPr>
        <p:txBody>
          <a:bodyPr vert="horz" lIns="95649" tIns="47826" rIns="95649" bIns="4782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30452" y="6464232"/>
            <a:ext cx="4307309" cy="339808"/>
          </a:xfrm>
          <a:prstGeom prst="rect">
            <a:avLst/>
          </a:prstGeom>
        </p:spPr>
        <p:txBody>
          <a:bodyPr vert="horz" lIns="95649" tIns="47826" rIns="95649" bIns="4782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488F26FE-3BA9-4E17-BF23-8ABB37AE4E9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46276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4307309" cy="339808"/>
          </a:xfrm>
          <a:prstGeom prst="rect">
            <a:avLst/>
          </a:prstGeom>
        </p:spPr>
        <p:txBody>
          <a:bodyPr vert="horz" lIns="95649" tIns="47826" rIns="95649" bIns="4782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30452" y="0"/>
            <a:ext cx="4307309" cy="339808"/>
          </a:xfrm>
          <a:prstGeom prst="rect">
            <a:avLst/>
          </a:prstGeom>
        </p:spPr>
        <p:txBody>
          <a:bodyPr vert="horz" lIns="95649" tIns="47826" rIns="95649" bIns="4782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CBA3738F-7985-4BA8-AE82-68E8AF446757}" type="datetimeFigureOut">
              <a:rPr lang="ru-RU"/>
              <a:pPr>
                <a:defRPr/>
              </a:pPr>
              <a:t>02.06.2015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124200" y="509588"/>
            <a:ext cx="3690938" cy="2554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49" tIns="47826" rIns="95649" bIns="47826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4725" y="3232904"/>
            <a:ext cx="7951470" cy="3062999"/>
          </a:xfrm>
          <a:prstGeom prst="rect">
            <a:avLst/>
          </a:prstGeom>
        </p:spPr>
        <p:txBody>
          <a:bodyPr vert="horz" lIns="95649" tIns="47826" rIns="95649" bIns="47826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6464232"/>
            <a:ext cx="4307309" cy="339808"/>
          </a:xfrm>
          <a:prstGeom prst="rect">
            <a:avLst/>
          </a:prstGeom>
        </p:spPr>
        <p:txBody>
          <a:bodyPr vert="horz" lIns="95649" tIns="47826" rIns="95649" bIns="4782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30452" y="6464232"/>
            <a:ext cx="4307309" cy="339808"/>
          </a:xfrm>
          <a:prstGeom prst="rect">
            <a:avLst/>
          </a:prstGeom>
        </p:spPr>
        <p:txBody>
          <a:bodyPr vert="horz" lIns="95649" tIns="47826" rIns="95649" bIns="4782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B5392055-F101-4DD8-88E3-C56132E3D53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4142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34866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71319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607772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144225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81554" algn="l" defTabSz="1072621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217864" algn="l" defTabSz="1072621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754175" algn="l" defTabSz="1072621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290486" algn="l" defTabSz="1072621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124200" y="509588"/>
            <a:ext cx="3690938" cy="25542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5530"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392055-F101-4DD8-88E3-C56132E3D53C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25429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124200" y="509588"/>
            <a:ext cx="3690938" cy="25542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392055-F101-4DD8-88E3-C56132E3D53C}" type="slidenum">
              <a:rPr lang="ru-RU" smtClean="0"/>
              <a:pPr>
                <a:defRPr/>
              </a:pPr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25459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124200" y="509588"/>
            <a:ext cx="3690938" cy="25542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392055-F101-4DD8-88E3-C56132E3D53C}" type="slidenum">
              <a:rPr lang="ru-RU" smtClean="0"/>
              <a:pPr>
                <a:defRPr/>
              </a:pPr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25459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124200" y="509588"/>
            <a:ext cx="3690938" cy="25542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392055-F101-4DD8-88E3-C56132E3D53C}" type="slidenum">
              <a:rPr lang="ru-RU" smtClean="0"/>
              <a:pPr>
                <a:defRPr/>
              </a:pPr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25459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124200" y="509588"/>
            <a:ext cx="3690938" cy="25542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392055-F101-4DD8-88E3-C56132E3D53C}" type="slidenum">
              <a:rPr lang="ru-RU" smtClean="0"/>
              <a:pPr>
                <a:defRPr/>
              </a:pPr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25459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124200" y="509588"/>
            <a:ext cx="3690938" cy="25542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392055-F101-4DD8-88E3-C56132E3D53C}" type="slidenum">
              <a:rPr lang="ru-RU" smtClean="0"/>
              <a:pPr>
                <a:defRPr/>
              </a:pPr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25459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124200" y="509588"/>
            <a:ext cx="3690938" cy="25542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392055-F101-4DD8-88E3-C56132E3D53C}" type="slidenum">
              <a:rPr lang="ru-RU" smtClean="0"/>
              <a:pPr>
                <a:defRPr/>
              </a:pPr>
              <a:t>16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254595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124200" y="509588"/>
            <a:ext cx="3690938" cy="25542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392055-F101-4DD8-88E3-C56132E3D53C}" type="slidenum">
              <a:rPr lang="ru-RU" smtClean="0"/>
              <a:pPr>
                <a:defRPr/>
              </a:pPr>
              <a:t>17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254595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124200" y="509588"/>
            <a:ext cx="3690938" cy="25542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392055-F101-4DD8-88E3-C56132E3D53C}" type="slidenum">
              <a:rPr lang="ru-RU" smtClean="0"/>
              <a:pPr>
                <a:defRPr/>
              </a:pPr>
              <a:t>18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254595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124200" y="509588"/>
            <a:ext cx="3690938" cy="25542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392055-F101-4DD8-88E3-C56132E3D53C}" type="slidenum">
              <a:rPr lang="ru-RU" smtClean="0"/>
              <a:pPr>
                <a:defRPr/>
              </a:pPr>
              <a:t>19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254595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124200" y="509588"/>
            <a:ext cx="3690938" cy="25542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392055-F101-4DD8-88E3-C56132E3D53C}" type="slidenum">
              <a:rPr lang="ru-RU" smtClean="0"/>
              <a:pPr>
                <a:defRPr/>
              </a:pPr>
              <a:t>20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25459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124200" y="509588"/>
            <a:ext cx="3690938" cy="25542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392055-F101-4DD8-88E3-C56132E3D53C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254595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124200" y="509588"/>
            <a:ext cx="3690938" cy="25542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392055-F101-4DD8-88E3-C56132E3D53C}" type="slidenum">
              <a:rPr lang="ru-RU" smtClean="0"/>
              <a:pPr>
                <a:defRPr/>
              </a:pPr>
              <a:t>21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254595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124200" y="509588"/>
            <a:ext cx="3690938" cy="25542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392055-F101-4DD8-88E3-C56132E3D53C}" type="slidenum">
              <a:rPr lang="ru-RU" smtClean="0"/>
              <a:pPr>
                <a:defRPr/>
              </a:pPr>
              <a:t>22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25459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124200" y="509588"/>
            <a:ext cx="3690938" cy="25542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392055-F101-4DD8-88E3-C56132E3D53C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25459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124200" y="509588"/>
            <a:ext cx="3690938" cy="25542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392055-F101-4DD8-88E3-C56132E3D53C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25459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124200" y="509588"/>
            <a:ext cx="3690938" cy="25542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392055-F101-4DD8-88E3-C56132E3D53C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25459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124200" y="509588"/>
            <a:ext cx="3690938" cy="25542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392055-F101-4DD8-88E3-C56132E3D53C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25459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124200" y="509588"/>
            <a:ext cx="3690938" cy="25542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392055-F101-4DD8-88E3-C56132E3D53C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96804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124200" y="509588"/>
            <a:ext cx="3690938" cy="25542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392055-F101-4DD8-88E3-C56132E3D53C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25459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124200" y="509588"/>
            <a:ext cx="3690938" cy="25542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392055-F101-4DD8-88E3-C56132E3D53C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2545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32"/>
            <a:ext cx="8420100" cy="1470025"/>
          </a:xfrm>
          <a:prstGeom prst="rect">
            <a:avLst/>
          </a:prstGeom>
        </p:spPr>
        <p:txBody>
          <a:bodyPr lIns="107263" tIns="53630" rIns="107263" bIns="53630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 lIns="107263" tIns="53630" rIns="107263" bIns="53630"/>
          <a:lstStyle>
            <a:lvl1pPr marL="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1pPr>
            <a:lvl2pPr marL="536311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2pPr>
            <a:lvl3pPr marL="1072621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3pPr>
            <a:lvl4pPr marL="1608932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4pPr>
            <a:lvl5pPr marL="2145243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5pPr>
            <a:lvl6pPr marL="2681554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6pPr>
            <a:lvl7pPr marL="3217864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7pPr>
            <a:lvl8pPr marL="3754175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8pPr>
            <a:lvl9pPr marL="4290486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4"/>
            <a:ext cx="2311400" cy="366713"/>
          </a:xfrm>
          <a:prstGeom prst="rect">
            <a:avLst/>
          </a:prstGeom>
        </p:spPr>
        <p:txBody>
          <a:bodyPr lIns="107263" tIns="53630" rIns="107263" bIns="5363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587E87C-702F-4527-AD2E-5D99498A78CF}" type="datetimeFigureOut">
              <a:rPr lang="ru-RU"/>
              <a:pPr>
                <a:defRPr/>
              </a:pPr>
              <a:t>02.06.2015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4"/>
            <a:ext cx="3136900" cy="366713"/>
          </a:xfrm>
          <a:prstGeom prst="rect">
            <a:avLst/>
          </a:prstGeom>
        </p:spPr>
        <p:txBody>
          <a:bodyPr lIns="107263" tIns="53630" rIns="107263" bIns="5363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ransition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9"/>
            <a:ext cx="8915400" cy="1143000"/>
          </a:xfrm>
          <a:prstGeom prst="rect">
            <a:avLst/>
          </a:prstGeom>
        </p:spPr>
        <p:txBody>
          <a:bodyPr lIns="107263" tIns="53630" rIns="107263" bIns="53630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eaVert" lIns="107263" tIns="53630" rIns="107263" bIns="5363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4"/>
            <a:ext cx="2311400" cy="366713"/>
          </a:xfrm>
          <a:prstGeom prst="rect">
            <a:avLst/>
          </a:prstGeom>
        </p:spPr>
        <p:txBody>
          <a:bodyPr lIns="107263" tIns="53630" rIns="107263" bIns="5363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9572288-49F8-4930-B559-6419FF8489B1}" type="datetimeFigureOut">
              <a:rPr lang="ru-RU"/>
              <a:pPr>
                <a:defRPr/>
              </a:pPr>
              <a:t>02.06.2015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4"/>
            <a:ext cx="3136900" cy="366713"/>
          </a:xfrm>
          <a:prstGeom prst="rect">
            <a:avLst/>
          </a:prstGeom>
        </p:spPr>
        <p:txBody>
          <a:bodyPr lIns="107263" tIns="53630" rIns="107263" bIns="5363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4"/>
            <a:ext cx="2311400" cy="366713"/>
          </a:xfrm>
          <a:prstGeom prst="rect">
            <a:avLst/>
          </a:prstGeom>
        </p:spPr>
        <p:txBody>
          <a:bodyPr lIns="107263" tIns="53630" rIns="107263" bIns="5363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0E52871-7E78-4E0A-B2D9-9B74C778888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228850" cy="5851525"/>
          </a:xfrm>
          <a:prstGeom prst="rect">
            <a:avLst/>
          </a:prstGeom>
        </p:spPr>
        <p:txBody>
          <a:bodyPr vert="eaVert" lIns="107263" tIns="53630" rIns="107263" bIns="53630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42"/>
            <a:ext cx="6521450" cy="5851525"/>
          </a:xfrm>
          <a:prstGeom prst="rect">
            <a:avLst/>
          </a:prstGeom>
        </p:spPr>
        <p:txBody>
          <a:bodyPr vert="eaVert" lIns="107263" tIns="53630" rIns="107263" bIns="5363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4"/>
            <a:ext cx="2311400" cy="366713"/>
          </a:xfrm>
          <a:prstGeom prst="rect">
            <a:avLst/>
          </a:prstGeom>
        </p:spPr>
        <p:txBody>
          <a:bodyPr lIns="107263" tIns="53630" rIns="107263" bIns="5363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D0EE2B1-40D3-4124-88EF-7AFB4A5DC928}" type="datetimeFigureOut">
              <a:rPr lang="ru-RU"/>
              <a:pPr>
                <a:defRPr/>
              </a:pPr>
              <a:t>02.06.2015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4"/>
            <a:ext cx="3136900" cy="366713"/>
          </a:xfrm>
          <a:prstGeom prst="rect">
            <a:avLst/>
          </a:prstGeom>
        </p:spPr>
        <p:txBody>
          <a:bodyPr lIns="107263" tIns="53630" rIns="107263" bIns="5363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4"/>
            <a:ext cx="2311400" cy="366713"/>
          </a:xfrm>
          <a:prstGeom prst="rect">
            <a:avLst/>
          </a:prstGeom>
        </p:spPr>
        <p:txBody>
          <a:bodyPr lIns="107263" tIns="53630" rIns="107263" bIns="5363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E107F3F-4F5F-4AB1-A463-ED1218039EF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9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600202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ru-RU"/>
              <a:pPr/>
              <a:t>02.06.2015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8236998"/>
      </p:ext>
    </p:extLst>
  </p:cSld>
  <p:clrMapOvr>
    <a:masterClrMapping/>
  </p:clrMapOvr>
  <p:transition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5" y="285735"/>
            <a:ext cx="6500820" cy="6095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ru-RU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-30" y="45208"/>
            <a:ext cx="8667807" cy="215433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l"/>
            <a:r>
              <a:rPr lang="ru-RU" sz="800" b="1" cap="all" spc="110" baseline="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ГОСУДАРСТВЕННАЯ ИНФОРМАЦИОННАЯ СИСТЕМА РЕСПУБЛИКИ ТАТАРСТАН «НАРОДНЫЙ КОНТРОЛЬ»</a:t>
            </a:r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5" y="380979"/>
            <a:ext cx="6500820" cy="85725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 userDrawn="1"/>
        </p:nvSpPr>
        <p:spPr>
          <a:xfrm>
            <a:off x="8667776" y="6273257"/>
            <a:ext cx="1083476" cy="400099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r"/>
            <a:fld id="{68657E38-4F2E-4997-9B32-D2B255E9529A}" type="slidenum">
              <a:rPr lang="ru-RU" sz="2000" smtClean="0">
                <a:solidFill>
                  <a:schemeClr val="bg1">
                    <a:lumMod val="65000"/>
                  </a:schemeClr>
                </a:solidFill>
                <a:latin typeface="+mj-lt"/>
              </a:rPr>
              <a:pPr algn="r"/>
              <a:t>‹#›</a:t>
            </a:fld>
            <a:endParaRPr lang="ru-RU" sz="2000" dirty="0">
              <a:solidFill>
                <a:schemeClr val="bg1">
                  <a:lumMod val="65000"/>
                </a:schemeClr>
              </a:solidFill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5217" y="357167"/>
            <a:ext cx="6286544" cy="1060473"/>
          </a:xfrm>
          <a:prstGeom prst="rect">
            <a:avLst/>
          </a:prstGeom>
        </p:spPr>
        <p:txBody>
          <a:bodyPr lIns="107263" tIns="53630" rIns="107263" bIns="53630"/>
          <a:lstStyle>
            <a:lvl1pPr algn="l">
              <a:defRPr sz="2300" b="1"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  <a:prstGeom prst="rect">
            <a:avLst/>
          </a:prstGeom>
        </p:spPr>
        <p:txBody>
          <a:bodyPr lIns="107263" tIns="53630" rIns="107263" bIns="53630" anchor="t"/>
          <a:lstStyle>
            <a:lvl1pPr algn="l" latinLnBrk="0">
              <a:defRPr lang="ru-RU" sz="47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  <a:prstGeom prst="rect">
            <a:avLst/>
          </a:prstGeom>
        </p:spPr>
        <p:txBody>
          <a:bodyPr lIns="107263" tIns="53630" rIns="107263" bIns="53630" anchor="b"/>
          <a:lstStyle>
            <a:lvl1pPr marL="0" indent="0" latinLnBrk="0">
              <a:buNone/>
              <a:defRPr lang="ru-RU" sz="2300">
                <a:solidFill>
                  <a:schemeClr val="tx1">
                    <a:tint val="75000"/>
                  </a:schemeClr>
                </a:solidFill>
              </a:defRPr>
            </a:lvl1pPr>
            <a:lvl2pPr marL="536311" indent="0" latinLnBrk="0">
              <a:buNone/>
              <a:defRPr lang="ru-RU" sz="2100">
                <a:solidFill>
                  <a:schemeClr val="tx1">
                    <a:tint val="75000"/>
                  </a:schemeClr>
                </a:solidFill>
              </a:defRPr>
            </a:lvl2pPr>
            <a:lvl3pPr marL="1072621" indent="0" latinLnBrk="0">
              <a:buNone/>
              <a:defRPr lang="ru-RU" sz="1900">
                <a:solidFill>
                  <a:schemeClr val="tx1">
                    <a:tint val="75000"/>
                  </a:schemeClr>
                </a:solidFill>
              </a:defRPr>
            </a:lvl3pPr>
            <a:lvl4pPr marL="1608932" indent="0" latinLnBrk="0">
              <a:buNone/>
              <a:defRPr lang="ru-RU" sz="1600">
                <a:solidFill>
                  <a:schemeClr val="tx1">
                    <a:tint val="75000"/>
                  </a:schemeClr>
                </a:solidFill>
              </a:defRPr>
            </a:lvl4pPr>
            <a:lvl5pPr marL="2145243" indent="0" latinLnBrk="0">
              <a:buNone/>
              <a:defRPr lang="ru-RU" sz="1600">
                <a:solidFill>
                  <a:schemeClr val="tx1">
                    <a:tint val="75000"/>
                  </a:schemeClr>
                </a:solidFill>
              </a:defRPr>
            </a:lvl5pPr>
            <a:lvl6pPr marL="2681554" indent="0" latinLnBrk="0">
              <a:buNone/>
              <a:defRPr lang="ru-RU" sz="1600">
                <a:solidFill>
                  <a:schemeClr val="tx1">
                    <a:tint val="75000"/>
                  </a:schemeClr>
                </a:solidFill>
              </a:defRPr>
            </a:lvl6pPr>
            <a:lvl7pPr marL="3217864" indent="0" latinLnBrk="0">
              <a:buNone/>
              <a:defRPr lang="ru-RU" sz="1600">
                <a:solidFill>
                  <a:schemeClr val="tx1">
                    <a:tint val="75000"/>
                  </a:schemeClr>
                </a:solidFill>
              </a:defRPr>
            </a:lvl7pPr>
            <a:lvl8pPr marL="3754175" indent="0" latinLnBrk="0">
              <a:buNone/>
              <a:defRPr lang="ru-RU" sz="1600">
                <a:solidFill>
                  <a:schemeClr val="tx1">
                    <a:tint val="75000"/>
                  </a:schemeClr>
                </a:solidFill>
              </a:defRPr>
            </a:lvl8pPr>
            <a:lvl9pPr marL="4290486" indent="0" latinLnBrk="0">
              <a:buNone/>
              <a:defRPr lang="ru-RU"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4"/>
            <a:ext cx="2311400" cy="366713"/>
          </a:xfrm>
          <a:prstGeom prst="rect">
            <a:avLst/>
          </a:prstGeom>
        </p:spPr>
        <p:txBody>
          <a:bodyPr lIns="107263" tIns="53630" rIns="107263" bIns="5363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D5FB64D-F04D-4671-9B52-8A5E27A1312C}" type="datetimeFigureOut">
              <a:rPr lang="ru-RU"/>
              <a:pPr>
                <a:defRPr/>
              </a:pPr>
              <a:t>02.06.2015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4"/>
            <a:ext cx="3136900" cy="366713"/>
          </a:xfrm>
          <a:prstGeom prst="rect">
            <a:avLst/>
          </a:prstGeom>
        </p:spPr>
        <p:txBody>
          <a:bodyPr lIns="107263" tIns="53630" rIns="107263" bIns="5363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4"/>
            <a:ext cx="2311400" cy="366713"/>
          </a:xfrm>
          <a:prstGeom prst="rect">
            <a:avLst/>
          </a:prstGeom>
        </p:spPr>
        <p:txBody>
          <a:bodyPr lIns="107263" tIns="53630" rIns="107263" bIns="5363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F02F67A-3E1F-4368-953C-8CD8BAA23BD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9"/>
            <a:ext cx="8915400" cy="1143000"/>
          </a:xfrm>
          <a:prstGeom prst="rect">
            <a:avLst/>
          </a:prstGeom>
        </p:spPr>
        <p:txBody>
          <a:bodyPr lIns="107263" tIns="53630" rIns="107263" bIns="53630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  <a:prstGeom prst="rect">
            <a:avLst/>
          </a:prstGeom>
        </p:spPr>
        <p:txBody>
          <a:bodyPr lIns="107263" tIns="53630" rIns="107263" bIns="53630"/>
          <a:lstStyle>
            <a:lvl1pPr latinLnBrk="0">
              <a:defRPr lang="ru-RU" sz="3300"/>
            </a:lvl1pPr>
            <a:lvl2pPr latinLnBrk="0">
              <a:defRPr lang="ru-RU" sz="2800"/>
            </a:lvl2pPr>
            <a:lvl3pPr latinLnBrk="0">
              <a:defRPr lang="ru-RU" sz="2300"/>
            </a:lvl3pPr>
            <a:lvl4pPr latinLnBrk="0">
              <a:defRPr lang="ru-RU" sz="2100"/>
            </a:lvl4pPr>
            <a:lvl5pPr latinLnBrk="0">
              <a:defRPr lang="ru-RU" sz="2100"/>
            </a:lvl5pPr>
            <a:lvl6pPr latinLnBrk="0">
              <a:defRPr lang="ru-RU" sz="2100"/>
            </a:lvl6pPr>
            <a:lvl7pPr latinLnBrk="0">
              <a:defRPr lang="ru-RU" sz="2100"/>
            </a:lvl7pPr>
            <a:lvl8pPr latinLnBrk="0">
              <a:defRPr lang="ru-RU" sz="2100"/>
            </a:lvl8pPr>
            <a:lvl9pPr latinLnBrk="0">
              <a:defRPr lang="ru-RU" sz="21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  <a:prstGeom prst="rect">
            <a:avLst/>
          </a:prstGeom>
        </p:spPr>
        <p:txBody>
          <a:bodyPr lIns="107263" tIns="53630" rIns="107263" bIns="53630"/>
          <a:lstStyle>
            <a:lvl1pPr latinLnBrk="0">
              <a:defRPr lang="ru-RU" sz="3300"/>
            </a:lvl1pPr>
            <a:lvl2pPr latinLnBrk="0">
              <a:defRPr lang="ru-RU" sz="2800"/>
            </a:lvl2pPr>
            <a:lvl3pPr latinLnBrk="0">
              <a:defRPr lang="ru-RU" sz="2300"/>
            </a:lvl3pPr>
            <a:lvl4pPr latinLnBrk="0">
              <a:defRPr lang="ru-RU" sz="2100"/>
            </a:lvl4pPr>
            <a:lvl5pPr latinLnBrk="0">
              <a:defRPr lang="ru-RU" sz="2100"/>
            </a:lvl5pPr>
            <a:lvl6pPr latinLnBrk="0">
              <a:defRPr lang="ru-RU" sz="2100"/>
            </a:lvl6pPr>
            <a:lvl7pPr latinLnBrk="0">
              <a:defRPr lang="ru-RU" sz="2100"/>
            </a:lvl7pPr>
            <a:lvl8pPr latinLnBrk="0">
              <a:defRPr lang="ru-RU" sz="2100"/>
            </a:lvl8pPr>
            <a:lvl9pPr latinLnBrk="0">
              <a:defRPr lang="ru-RU" sz="21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95300" y="6356354"/>
            <a:ext cx="2311400" cy="366713"/>
          </a:xfrm>
          <a:prstGeom prst="rect">
            <a:avLst/>
          </a:prstGeom>
        </p:spPr>
        <p:txBody>
          <a:bodyPr lIns="107263" tIns="53630" rIns="107263" bIns="5363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35ABFA2-7E5C-42F6-BB06-FED517664803}" type="datetimeFigureOut">
              <a:rPr lang="ru-RU"/>
              <a:pPr>
                <a:defRPr/>
              </a:pPr>
              <a:t>02.06.2015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54"/>
            <a:ext cx="3136900" cy="366713"/>
          </a:xfrm>
          <a:prstGeom prst="rect">
            <a:avLst/>
          </a:prstGeom>
        </p:spPr>
        <p:txBody>
          <a:bodyPr lIns="107263" tIns="53630" rIns="107263" bIns="5363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99300" y="6356354"/>
            <a:ext cx="2311400" cy="366713"/>
          </a:xfrm>
          <a:prstGeom prst="rect">
            <a:avLst/>
          </a:prstGeom>
        </p:spPr>
        <p:txBody>
          <a:bodyPr lIns="107263" tIns="53630" rIns="107263" bIns="5363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FAED824-B3AA-4002-91F5-E17CF4792E3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9"/>
            <a:ext cx="8915400" cy="1143000"/>
          </a:xfrm>
          <a:prstGeom prst="rect">
            <a:avLst/>
          </a:prstGeom>
        </p:spPr>
        <p:txBody>
          <a:bodyPr lIns="107263" tIns="53630" rIns="107263" bIns="53630"/>
          <a:lstStyle>
            <a:lvl1pPr latinLnBrk="0">
              <a:defRPr lang="ru-RU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3"/>
          </a:xfrm>
          <a:prstGeom prst="rect">
            <a:avLst/>
          </a:prstGeom>
        </p:spPr>
        <p:txBody>
          <a:bodyPr lIns="107263" tIns="53630" rIns="107263" bIns="53630" anchor="b"/>
          <a:lstStyle>
            <a:lvl1pPr marL="0" indent="0" latinLnBrk="0">
              <a:buNone/>
              <a:defRPr lang="ru-RU" sz="2800" b="1"/>
            </a:lvl1pPr>
            <a:lvl2pPr marL="536311" indent="0" latinLnBrk="0">
              <a:buNone/>
              <a:defRPr lang="ru-RU" sz="2300" b="1"/>
            </a:lvl2pPr>
            <a:lvl3pPr marL="1072621" indent="0" latinLnBrk="0">
              <a:buNone/>
              <a:defRPr lang="ru-RU" sz="2100" b="1"/>
            </a:lvl3pPr>
            <a:lvl4pPr marL="1608932" indent="0" latinLnBrk="0">
              <a:buNone/>
              <a:defRPr lang="ru-RU" sz="1900" b="1"/>
            </a:lvl4pPr>
            <a:lvl5pPr marL="2145243" indent="0" latinLnBrk="0">
              <a:buNone/>
              <a:defRPr lang="ru-RU" sz="1900" b="1"/>
            </a:lvl5pPr>
            <a:lvl6pPr marL="2681554" indent="0" latinLnBrk="0">
              <a:buNone/>
              <a:defRPr lang="ru-RU" sz="1900" b="1"/>
            </a:lvl6pPr>
            <a:lvl7pPr marL="3217864" indent="0" latinLnBrk="0">
              <a:buNone/>
              <a:defRPr lang="ru-RU" sz="1900" b="1"/>
            </a:lvl7pPr>
            <a:lvl8pPr marL="3754175" indent="0" latinLnBrk="0">
              <a:buNone/>
              <a:defRPr lang="ru-RU" sz="1900" b="1"/>
            </a:lvl8pPr>
            <a:lvl9pPr marL="4290486" indent="0" latinLnBrk="0">
              <a:buNone/>
              <a:defRPr lang="ru-RU" sz="19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  <a:prstGeom prst="rect">
            <a:avLst/>
          </a:prstGeom>
        </p:spPr>
        <p:txBody>
          <a:bodyPr lIns="107263" tIns="53630" rIns="107263" bIns="53630"/>
          <a:lstStyle>
            <a:lvl1pPr latinLnBrk="0">
              <a:defRPr lang="ru-RU" sz="2800"/>
            </a:lvl1pPr>
            <a:lvl2pPr latinLnBrk="0">
              <a:defRPr lang="ru-RU" sz="2300"/>
            </a:lvl2pPr>
            <a:lvl3pPr latinLnBrk="0">
              <a:defRPr lang="ru-RU" sz="2100"/>
            </a:lvl3pPr>
            <a:lvl4pPr latinLnBrk="0">
              <a:defRPr lang="ru-RU" sz="1900"/>
            </a:lvl4pPr>
            <a:lvl5pPr latinLnBrk="0">
              <a:defRPr lang="ru-RU" sz="1900"/>
            </a:lvl5pPr>
            <a:lvl6pPr latinLnBrk="0">
              <a:defRPr lang="ru-RU" sz="1900"/>
            </a:lvl6pPr>
            <a:lvl7pPr latinLnBrk="0">
              <a:defRPr lang="ru-RU" sz="1900"/>
            </a:lvl7pPr>
            <a:lvl8pPr latinLnBrk="0">
              <a:defRPr lang="ru-RU" sz="1900"/>
            </a:lvl8pPr>
            <a:lvl9pPr latinLnBrk="0">
              <a:defRPr lang="ru-RU" sz="1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7" y="1535113"/>
            <a:ext cx="4378590" cy="639763"/>
          </a:xfrm>
          <a:prstGeom prst="rect">
            <a:avLst/>
          </a:prstGeom>
        </p:spPr>
        <p:txBody>
          <a:bodyPr lIns="107263" tIns="53630" rIns="107263" bIns="53630" anchor="b"/>
          <a:lstStyle>
            <a:lvl1pPr marL="0" indent="0" latinLnBrk="0">
              <a:buNone/>
              <a:defRPr lang="ru-RU" sz="2800" b="1"/>
            </a:lvl1pPr>
            <a:lvl2pPr marL="536311" indent="0" latinLnBrk="0">
              <a:buNone/>
              <a:defRPr lang="ru-RU" sz="2300" b="1"/>
            </a:lvl2pPr>
            <a:lvl3pPr marL="1072621" indent="0" latinLnBrk="0">
              <a:buNone/>
              <a:defRPr lang="ru-RU" sz="2100" b="1"/>
            </a:lvl3pPr>
            <a:lvl4pPr marL="1608932" indent="0" latinLnBrk="0">
              <a:buNone/>
              <a:defRPr lang="ru-RU" sz="1900" b="1"/>
            </a:lvl4pPr>
            <a:lvl5pPr marL="2145243" indent="0" latinLnBrk="0">
              <a:buNone/>
              <a:defRPr lang="ru-RU" sz="1900" b="1"/>
            </a:lvl5pPr>
            <a:lvl6pPr marL="2681554" indent="0" latinLnBrk="0">
              <a:buNone/>
              <a:defRPr lang="ru-RU" sz="1900" b="1"/>
            </a:lvl6pPr>
            <a:lvl7pPr marL="3217864" indent="0" latinLnBrk="0">
              <a:buNone/>
              <a:defRPr lang="ru-RU" sz="1900" b="1"/>
            </a:lvl7pPr>
            <a:lvl8pPr marL="3754175" indent="0" latinLnBrk="0">
              <a:buNone/>
              <a:defRPr lang="ru-RU" sz="1900" b="1"/>
            </a:lvl8pPr>
            <a:lvl9pPr marL="4290486" indent="0" latinLnBrk="0">
              <a:buNone/>
              <a:defRPr lang="ru-RU" sz="19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7" y="2174875"/>
            <a:ext cx="4378590" cy="3951288"/>
          </a:xfrm>
          <a:prstGeom prst="rect">
            <a:avLst/>
          </a:prstGeom>
        </p:spPr>
        <p:txBody>
          <a:bodyPr lIns="107263" tIns="53630" rIns="107263" bIns="53630"/>
          <a:lstStyle>
            <a:lvl1pPr latinLnBrk="0">
              <a:defRPr lang="ru-RU" sz="2800"/>
            </a:lvl1pPr>
            <a:lvl2pPr latinLnBrk="0">
              <a:defRPr lang="ru-RU" sz="2300"/>
            </a:lvl2pPr>
            <a:lvl3pPr latinLnBrk="0">
              <a:defRPr lang="ru-RU" sz="2100"/>
            </a:lvl3pPr>
            <a:lvl4pPr latinLnBrk="0">
              <a:defRPr lang="ru-RU" sz="1900"/>
            </a:lvl4pPr>
            <a:lvl5pPr latinLnBrk="0">
              <a:defRPr lang="ru-RU" sz="1900"/>
            </a:lvl5pPr>
            <a:lvl6pPr latinLnBrk="0">
              <a:defRPr lang="ru-RU" sz="1900"/>
            </a:lvl6pPr>
            <a:lvl7pPr latinLnBrk="0">
              <a:defRPr lang="ru-RU" sz="1900"/>
            </a:lvl7pPr>
            <a:lvl8pPr latinLnBrk="0">
              <a:defRPr lang="ru-RU" sz="1900"/>
            </a:lvl8pPr>
            <a:lvl9pPr latinLnBrk="0">
              <a:defRPr lang="ru-RU" sz="1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95300" y="6356354"/>
            <a:ext cx="2311400" cy="366713"/>
          </a:xfrm>
          <a:prstGeom prst="rect">
            <a:avLst/>
          </a:prstGeom>
        </p:spPr>
        <p:txBody>
          <a:bodyPr lIns="107263" tIns="53630" rIns="107263" bIns="5363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3E63E1C-FBF6-4CF8-B0D3-A574A38D2678}" type="datetimeFigureOut">
              <a:rPr lang="ru-RU"/>
              <a:pPr>
                <a:defRPr/>
              </a:pPr>
              <a:t>02.06.2015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4550" y="6356354"/>
            <a:ext cx="3136900" cy="366713"/>
          </a:xfrm>
          <a:prstGeom prst="rect">
            <a:avLst/>
          </a:prstGeom>
        </p:spPr>
        <p:txBody>
          <a:bodyPr lIns="107263" tIns="53630" rIns="107263" bIns="5363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099300" y="6356354"/>
            <a:ext cx="2311400" cy="366713"/>
          </a:xfrm>
          <a:prstGeom prst="rect">
            <a:avLst/>
          </a:prstGeom>
        </p:spPr>
        <p:txBody>
          <a:bodyPr lIns="107263" tIns="53630" rIns="107263" bIns="5363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DC8C7B6-7359-473C-B667-9037CE623AA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9"/>
            <a:ext cx="8915400" cy="1143000"/>
          </a:xfrm>
          <a:prstGeom prst="rect">
            <a:avLst/>
          </a:prstGeom>
        </p:spPr>
        <p:txBody>
          <a:bodyPr lIns="107263" tIns="53630" rIns="107263" bIns="53630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95300" y="6356354"/>
            <a:ext cx="2311400" cy="366713"/>
          </a:xfrm>
          <a:prstGeom prst="rect">
            <a:avLst/>
          </a:prstGeom>
        </p:spPr>
        <p:txBody>
          <a:bodyPr lIns="107263" tIns="53630" rIns="107263" bIns="5363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B05F3F7-99A2-4FCE-B549-06ECBE89F5D3}" type="datetimeFigureOut">
              <a:rPr lang="ru-RU"/>
              <a:pPr>
                <a:defRPr/>
              </a:pPr>
              <a:t>02.06.2015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4550" y="6356354"/>
            <a:ext cx="3136900" cy="366713"/>
          </a:xfrm>
          <a:prstGeom prst="rect">
            <a:avLst/>
          </a:prstGeom>
        </p:spPr>
        <p:txBody>
          <a:bodyPr lIns="107263" tIns="53630" rIns="107263" bIns="5363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99300" y="6356354"/>
            <a:ext cx="2311400" cy="366713"/>
          </a:xfrm>
          <a:prstGeom prst="rect">
            <a:avLst/>
          </a:prstGeom>
        </p:spPr>
        <p:txBody>
          <a:bodyPr lIns="107263" tIns="53630" rIns="107263" bIns="5363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23EBE68-6CF6-4B36-8B1C-87E1D2E73F7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95300" y="6356354"/>
            <a:ext cx="2311400" cy="366713"/>
          </a:xfrm>
          <a:prstGeom prst="rect">
            <a:avLst/>
          </a:prstGeom>
        </p:spPr>
        <p:txBody>
          <a:bodyPr lIns="107263" tIns="53630" rIns="107263" bIns="5363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D01E1C6-32EA-4404-BC45-72B58F9D4F6C}" type="datetimeFigureOut">
              <a:rPr lang="ru-RU"/>
              <a:pPr>
                <a:defRPr/>
              </a:pPr>
              <a:t>02.06.2015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4550" y="6356354"/>
            <a:ext cx="3136900" cy="366713"/>
          </a:xfrm>
          <a:prstGeom prst="rect">
            <a:avLst/>
          </a:prstGeom>
        </p:spPr>
        <p:txBody>
          <a:bodyPr lIns="107263" tIns="53630" rIns="107263" bIns="5363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99300" y="6356354"/>
            <a:ext cx="2311400" cy="366713"/>
          </a:xfrm>
          <a:prstGeom prst="rect">
            <a:avLst/>
          </a:prstGeom>
        </p:spPr>
        <p:txBody>
          <a:bodyPr lIns="107263" tIns="53630" rIns="107263" bIns="5363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6EE7C29-CC93-4504-A418-41EED5D0F6E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8" y="273049"/>
            <a:ext cx="3259006" cy="1162051"/>
          </a:xfrm>
          <a:prstGeom prst="rect">
            <a:avLst/>
          </a:prstGeom>
        </p:spPr>
        <p:txBody>
          <a:bodyPr lIns="107263" tIns="53630" rIns="107263" bIns="53630" anchor="b"/>
          <a:lstStyle>
            <a:lvl1pPr algn="l" latinLnBrk="0">
              <a:defRPr lang="ru-RU" sz="23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6"/>
            <a:ext cx="5537729" cy="5853113"/>
          </a:xfrm>
          <a:prstGeom prst="rect">
            <a:avLst/>
          </a:prstGeom>
        </p:spPr>
        <p:txBody>
          <a:bodyPr lIns="107263" tIns="53630" rIns="107263" bIns="53630"/>
          <a:lstStyle>
            <a:lvl1pPr latinLnBrk="0">
              <a:defRPr lang="ru-RU" sz="3800"/>
            </a:lvl1pPr>
            <a:lvl2pPr latinLnBrk="0">
              <a:defRPr lang="ru-RU" sz="3300"/>
            </a:lvl2pPr>
            <a:lvl3pPr latinLnBrk="0">
              <a:defRPr lang="ru-RU" sz="2800"/>
            </a:lvl3pPr>
            <a:lvl4pPr latinLnBrk="0">
              <a:defRPr lang="ru-RU" sz="2300"/>
            </a:lvl4pPr>
            <a:lvl5pPr latinLnBrk="0">
              <a:defRPr lang="ru-RU" sz="2300"/>
            </a:lvl5pPr>
            <a:lvl6pPr latinLnBrk="0">
              <a:defRPr lang="ru-RU" sz="2300"/>
            </a:lvl6pPr>
            <a:lvl7pPr latinLnBrk="0">
              <a:defRPr lang="ru-RU" sz="2300"/>
            </a:lvl7pPr>
            <a:lvl8pPr latinLnBrk="0">
              <a:defRPr lang="ru-RU" sz="2300"/>
            </a:lvl8pPr>
            <a:lvl9pPr latinLnBrk="0">
              <a:defRPr lang="ru-RU" sz="23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8" y="1435104"/>
            <a:ext cx="3259006" cy="4691063"/>
          </a:xfrm>
          <a:prstGeom prst="rect">
            <a:avLst/>
          </a:prstGeom>
        </p:spPr>
        <p:txBody>
          <a:bodyPr lIns="107263" tIns="53630" rIns="107263" bIns="53630"/>
          <a:lstStyle>
            <a:lvl1pPr marL="0" indent="0" latinLnBrk="0">
              <a:buNone/>
              <a:defRPr lang="ru-RU" sz="1600"/>
            </a:lvl1pPr>
            <a:lvl2pPr marL="536311" indent="0" latinLnBrk="0">
              <a:buNone/>
              <a:defRPr lang="ru-RU" sz="1400"/>
            </a:lvl2pPr>
            <a:lvl3pPr marL="1072621" indent="0" latinLnBrk="0">
              <a:buNone/>
              <a:defRPr lang="ru-RU" sz="1200"/>
            </a:lvl3pPr>
            <a:lvl4pPr marL="1608932" indent="0" latinLnBrk="0">
              <a:buNone/>
              <a:defRPr lang="ru-RU" sz="1100"/>
            </a:lvl4pPr>
            <a:lvl5pPr marL="2145243" indent="0" latinLnBrk="0">
              <a:buNone/>
              <a:defRPr lang="ru-RU" sz="1100"/>
            </a:lvl5pPr>
            <a:lvl6pPr marL="2681554" indent="0" latinLnBrk="0">
              <a:buNone/>
              <a:defRPr lang="ru-RU" sz="1100"/>
            </a:lvl6pPr>
            <a:lvl7pPr marL="3217864" indent="0" latinLnBrk="0">
              <a:buNone/>
              <a:defRPr lang="ru-RU" sz="1100"/>
            </a:lvl7pPr>
            <a:lvl8pPr marL="3754175" indent="0" latinLnBrk="0">
              <a:buNone/>
              <a:defRPr lang="ru-RU" sz="1100"/>
            </a:lvl8pPr>
            <a:lvl9pPr marL="4290486" indent="0" latinLnBrk="0">
              <a:buNone/>
              <a:defRPr lang="ru-RU" sz="11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95300" y="6356354"/>
            <a:ext cx="2311400" cy="366713"/>
          </a:xfrm>
          <a:prstGeom prst="rect">
            <a:avLst/>
          </a:prstGeom>
        </p:spPr>
        <p:txBody>
          <a:bodyPr lIns="107263" tIns="53630" rIns="107263" bIns="5363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7E0C3CE-D4BE-408A-9168-4A55E167E31A}" type="datetimeFigureOut">
              <a:rPr lang="ru-RU"/>
              <a:pPr>
                <a:defRPr/>
              </a:pPr>
              <a:t>02.06.2015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54"/>
            <a:ext cx="3136900" cy="366713"/>
          </a:xfrm>
          <a:prstGeom prst="rect">
            <a:avLst/>
          </a:prstGeom>
        </p:spPr>
        <p:txBody>
          <a:bodyPr lIns="107263" tIns="53630" rIns="107263" bIns="5363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99300" y="6356354"/>
            <a:ext cx="2311400" cy="366713"/>
          </a:xfrm>
          <a:prstGeom prst="rect">
            <a:avLst/>
          </a:prstGeom>
        </p:spPr>
        <p:txBody>
          <a:bodyPr lIns="107263" tIns="53630" rIns="107263" bIns="5363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D0CACAB-C694-4ECD-8B05-14F0AB4E0E3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9"/>
          </a:xfrm>
          <a:prstGeom prst="rect">
            <a:avLst/>
          </a:prstGeom>
        </p:spPr>
        <p:txBody>
          <a:bodyPr lIns="107263" tIns="53630" rIns="107263" bIns="53630" anchor="b"/>
          <a:lstStyle>
            <a:lvl1pPr algn="l" latinLnBrk="0">
              <a:defRPr lang="ru-RU" sz="23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  <a:prstGeom prst="rect">
            <a:avLst/>
          </a:prstGeom>
        </p:spPr>
        <p:txBody>
          <a:bodyPr lIns="107263" tIns="53630" rIns="107263" bIns="53630"/>
          <a:lstStyle>
            <a:lvl1pPr marL="0" indent="0" latinLnBrk="0">
              <a:buNone/>
              <a:defRPr lang="ru-RU" sz="3800"/>
            </a:lvl1pPr>
            <a:lvl2pPr marL="536311" indent="0" latinLnBrk="0">
              <a:buNone/>
              <a:defRPr lang="ru-RU" sz="3300"/>
            </a:lvl2pPr>
            <a:lvl3pPr marL="1072621" indent="0" latinLnBrk="0">
              <a:buNone/>
              <a:defRPr lang="ru-RU" sz="2800"/>
            </a:lvl3pPr>
            <a:lvl4pPr marL="1608932" indent="0" latinLnBrk="0">
              <a:buNone/>
              <a:defRPr lang="ru-RU" sz="2300"/>
            </a:lvl4pPr>
            <a:lvl5pPr marL="2145243" indent="0" latinLnBrk="0">
              <a:buNone/>
              <a:defRPr lang="ru-RU" sz="2300"/>
            </a:lvl5pPr>
            <a:lvl6pPr marL="2681554" indent="0" latinLnBrk="0">
              <a:buNone/>
              <a:defRPr lang="ru-RU" sz="2300"/>
            </a:lvl6pPr>
            <a:lvl7pPr marL="3217864" indent="0" latinLnBrk="0">
              <a:buNone/>
              <a:defRPr lang="ru-RU" sz="2300"/>
            </a:lvl7pPr>
            <a:lvl8pPr marL="3754175" indent="0" latinLnBrk="0">
              <a:buNone/>
              <a:defRPr lang="ru-RU" sz="2300"/>
            </a:lvl8pPr>
            <a:lvl9pPr marL="4290486" indent="0" latinLnBrk="0">
              <a:buNone/>
              <a:defRPr lang="ru-RU" sz="2300"/>
            </a:lvl9pPr>
          </a:lstStyle>
          <a:p>
            <a:pPr lvl="0"/>
            <a:endParaRPr lang="ru-RU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43"/>
            <a:ext cx="5943600" cy="804863"/>
          </a:xfrm>
          <a:prstGeom prst="rect">
            <a:avLst/>
          </a:prstGeom>
        </p:spPr>
        <p:txBody>
          <a:bodyPr lIns="107263" tIns="53630" rIns="107263" bIns="53630"/>
          <a:lstStyle>
            <a:lvl1pPr marL="0" indent="0" latinLnBrk="0">
              <a:buNone/>
              <a:defRPr lang="ru-RU" sz="1600"/>
            </a:lvl1pPr>
            <a:lvl2pPr marL="536311" indent="0" latinLnBrk="0">
              <a:buNone/>
              <a:defRPr lang="ru-RU" sz="1400"/>
            </a:lvl2pPr>
            <a:lvl3pPr marL="1072621" indent="0" latinLnBrk="0">
              <a:buNone/>
              <a:defRPr lang="ru-RU" sz="1200"/>
            </a:lvl3pPr>
            <a:lvl4pPr marL="1608932" indent="0" latinLnBrk="0">
              <a:buNone/>
              <a:defRPr lang="ru-RU" sz="1100"/>
            </a:lvl4pPr>
            <a:lvl5pPr marL="2145243" indent="0" latinLnBrk="0">
              <a:buNone/>
              <a:defRPr lang="ru-RU" sz="1100"/>
            </a:lvl5pPr>
            <a:lvl6pPr marL="2681554" indent="0" latinLnBrk="0">
              <a:buNone/>
              <a:defRPr lang="ru-RU" sz="1100"/>
            </a:lvl6pPr>
            <a:lvl7pPr marL="3217864" indent="0" latinLnBrk="0">
              <a:buNone/>
              <a:defRPr lang="ru-RU" sz="1100"/>
            </a:lvl7pPr>
            <a:lvl8pPr marL="3754175" indent="0" latinLnBrk="0">
              <a:buNone/>
              <a:defRPr lang="ru-RU" sz="1100"/>
            </a:lvl8pPr>
            <a:lvl9pPr marL="4290486" indent="0" latinLnBrk="0">
              <a:buNone/>
              <a:defRPr lang="ru-RU" sz="11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95300" y="6356354"/>
            <a:ext cx="2311400" cy="366713"/>
          </a:xfrm>
          <a:prstGeom prst="rect">
            <a:avLst/>
          </a:prstGeom>
        </p:spPr>
        <p:txBody>
          <a:bodyPr lIns="107263" tIns="53630" rIns="107263" bIns="5363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B738B82-4936-4517-A2D4-469A37F8B8D2}" type="datetimeFigureOut">
              <a:rPr lang="ru-RU"/>
              <a:pPr>
                <a:defRPr/>
              </a:pPr>
              <a:t>02.06.2015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54"/>
            <a:ext cx="3136900" cy="366713"/>
          </a:xfrm>
          <a:prstGeom prst="rect">
            <a:avLst/>
          </a:prstGeom>
        </p:spPr>
        <p:txBody>
          <a:bodyPr lIns="107263" tIns="53630" rIns="107263" bIns="5363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99300" y="6356354"/>
            <a:ext cx="2311400" cy="366713"/>
          </a:xfrm>
          <a:prstGeom prst="rect">
            <a:avLst/>
          </a:prstGeom>
        </p:spPr>
        <p:txBody>
          <a:bodyPr lIns="107263" tIns="53630" rIns="107263" bIns="5363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FBEC962-F696-42AB-BBEA-5067384CCC4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 userDrawn="1"/>
        </p:nvSpPr>
        <p:spPr bwMode="auto">
          <a:xfrm>
            <a:off x="-32" y="1"/>
            <a:ext cx="9906030" cy="4032251"/>
          </a:xfrm>
          <a:prstGeom prst="rect">
            <a:avLst/>
          </a:prstGeom>
          <a:gradFill flip="none" rotWithShape="1">
            <a:gsLst>
              <a:gs pos="0">
                <a:srgbClr val="C9DDFB"/>
              </a:gs>
              <a:gs pos="100000">
                <a:srgbClr val="E3E9FD">
                  <a:gamma/>
                  <a:tint val="0"/>
                  <a:invGamma/>
                </a:srgbClr>
              </a:gs>
            </a:gsLst>
            <a:lin ang="54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91414" tIns="45708" rIns="91414" bIns="45708" anchor="ctr"/>
          <a:lstStyle/>
          <a:p>
            <a:pPr marL="0" algn="l" defTabSz="1542634" rtl="0" eaLnBrk="1" fontAlgn="auto" latinLnBrk="0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3100" kern="1200" dirty="0">
              <a:solidFill>
                <a:schemeClr val="tx1"/>
              </a:solidFill>
              <a:latin typeface="Calibri" pitchFamily="34" charset="0"/>
              <a:ea typeface="+mn-ea"/>
              <a:cs typeface="+mn-cs"/>
            </a:endParaRPr>
          </a:p>
        </p:txBody>
      </p:sp>
      <p:pic>
        <p:nvPicPr>
          <p:cNvPr id="5" name="Picture 5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-29" y="1"/>
            <a:ext cx="9906029" cy="4214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8"/>
          <p:cNvSpPr>
            <a:spLocks noChangeArrowheads="1"/>
          </p:cNvSpPr>
          <p:nvPr userDrawn="1"/>
        </p:nvSpPr>
        <p:spPr bwMode="auto">
          <a:xfrm>
            <a:off x="-28" y="-21"/>
            <a:ext cx="9906029" cy="42465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65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91414" tIns="45708" rIns="91414" bIns="45708" anchor="ctr"/>
          <a:lstStyle/>
          <a:p>
            <a:pPr marL="0" algn="l" defTabSz="1542634" rtl="0" eaLnBrk="1" fontAlgn="auto" latinLnBrk="0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3100" kern="1200" dirty="0">
              <a:solidFill>
                <a:schemeClr val="tx1"/>
              </a:solidFill>
              <a:latin typeface="Calibri" pitchFamily="34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7" r:id="rId1"/>
    <p:sldLayoutId id="2147484068" r:id="rId2"/>
    <p:sldLayoutId id="2147484069" r:id="rId3"/>
    <p:sldLayoutId id="2147484070" r:id="rId4"/>
    <p:sldLayoutId id="2147484071" r:id="rId5"/>
    <p:sldLayoutId id="2147484072" r:id="rId6"/>
    <p:sldLayoutId id="2147484073" r:id="rId7"/>
    <p:sldLayoutId id="2147484074" r:id="rId8"/>
    <p:sldLayoutId id="2147484075" r:id="rId9"/>
    <p:sldLayoutId id="2147484076" r:id="rId10"/>
    <p:sldLayoutId id="2147484077" r:id="rId11"/>
    <p:sldLayoutId id="2147484078" r:id="rId12"/>
  </p:sldLayoutIdLst>
  <p:transition>
    <p:wip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ru-RU" sz="5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" pitchFamily="34" charset="0"/>
        </a:defRPr>
      </a:lvl5pPr>
      <a:lvl6pPr marL="536311" algn="ctr" rtl="0" fontAlgn="base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" pitchFamily="34" charset="0"/>
        </a:defRPr>
      </a:lvl6pPr>
      <a:lvl7pPr marL="1072621" algn="ctr" rtl="0" fontAlgn="base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" pitchFamily="34" charset="0"/>
        </a:defRPr>
      </a:lvl7pPr>
      <a:lvl8pPr marL="1608932" algn="ctr" rtl="0" fontAlgn="base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" pitchFamily="34" charset="0"/>
        </a:defRPr>
      </a:lvl8pPr>
      <a:lvl9pPr marL="2145243" algn="ctr" rtl="0" fontAlgn="base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" pitchFamily="34" charset="0"/>
        </a:defRPr>
      </a:lvl9pPr>
    </p:titleStyle>
    <p:bodyStyle>
      <a:lvl1pPr marL="401547" indent="-40154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lang="ru-RU"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71340" indent="-334886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lang="ru-RU"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39545" indent="-26663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lang="ru-RU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875998" indent="-26663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lang="ru-RU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412451" indent="-26663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lang="ru-RU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49709" indent="-268155" algn="l" defTabSz="1072621" rtl="0" eaLnBrk="1" latinLnBrk="0" hangingPunct="1">
        <a:spcBef>
          <a:spcPct val="20000"/>
        </a:spcBef>
        <a:buFont typeface="Arial" pitchFamily="34" charset="0"/>
        <a:buChar char="•"/>
        <a:defRPr lang="ru-RU"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86020" indent="-268155" algn="l" defTabSz="1072621" rtl="0" eaLnBrk="1" latinLnBrk="0" hangingPunct="1">
        <a:spcBef>
          <a:spcPct val="20000"/>
        </a:spcBef>
        <a:buFont typeface="Arial" pitchFamily="34" charset="0"/>
        <a:buChar char="•"/>
        <a:defRPr lang="ru-RU"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022331" indent="-268155" algn="l" defTabSz="1072621" rtl="0" eaLnBrk="1" latinLnBrk="0" hangingPunct="1">
        <a:spcBef>
          <a:spcPct val="20000"/>
        </a:spcBef>
        <a:buFont typeface="Arial" pitchFamily="34" charset="0"/>
        <a:buChar char="•"/>
        <a:defRPr lang="ru-RU"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558641" indent="-268155" algn="l" defTabSz="1072621" rtl="0" eaLnBrk="1" latinLnBrk="0" hangingPunct="1">
        <a:spcBef>
          <a:spcPct val="20000"/>
        </a:spcBef>
        <a:buFont typeface="Arial" pitchFamily="34" charset="0"/>
        <a:buChar char="•"/>
        <a:defRPr lang="ru-RU"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72621" rtl="0" eaLnBrk="1" latinLnBrk="0" hangingPunct="1">
        <a:defRPr lang="ru-RU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36311" algn="l" defTabSz="1072621" rtl="0" eaLnBrk="1" latinLnBrk="0" hangingPunct="1">
        <a:defRPr lang="ru-RU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72621" algn="l" defTabSz="1072621" rtl="0" eaLnBrk="1" latinLnBrk="0" hangingPunct="1">
        <a:defRPr lang="ru-RU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08932" algn="l" defTabSz="1072621" rtl="0" eaLnBrk="1" latinLnBrk="0" hangingPunct="1">
        <a:defRPr lang="ru-RU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45243" algn="l" defTabSz="1072621" rtl="0" eaLnBrk="1" latinLnBrk="0" hangingPunct="1">
        <a:defRPr lang="ru-RU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81554" algn="l" defTabSz="1072621" rtl="0" eaLnBrk="1" latinLnBrk="0" hangingPunct="1">
        <a:defRPr lang="ru-RU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17864" algn="l" defTabSz="1072621" rtl="0" eaLnBrk="1" latinLnBrk="0" hangingPunct="1">
        <a:defRPr lang="ru-RU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54175" algn="l" defTabSz="1072621" rtl="0" eaLnBrk="1" latinLnBrk="0" hangingPunct="1">
        <a:defRPr lang="ru-RU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290486" algn="l" defTabSz="1072621" rtl="0" eaLnBrk="1" latinLnBrk="0" hangingPunct="1">
        <a:defRPr lang="ru-RU"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45509" y="2239912"/>
            <a:ext cx="9144000" cy="2092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19" tIns="45709" rIns="91419" bIns="45709"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defRPr/>
            </a:pPr>
            <a:r>
              <a:rPr lang="ru-RU" sz="4400" b="1" spc="50" dirty="0" smtClean="0">
                <a:solidFill>
                  <a:srgbClr val="336699"/>
                </a:solidFill>
                <a:latin typeface="Calibri"/>
                <a:cs typeface="Tahoma" pitchFamily="34" charset="0"/>
              </a:rPr>
              <a:t>ГИС РТ «НАРОДНЫЙ </a:t>
            </a:r>
            <a:r>
              <a:rPr lang="ru-RU" sz="4400" b="1" spc="50" dirty="0">
                <a:solidFill>
                  <a:srgbClr val="336699"/>
                </a:solidFill>
                <a:latin typeface="Calibri"/>
                <a:cs typeface="Tahoma" pitchFamily="34" charset="0"/>
              </a:rPr>
              <a:t>КОНТРОЛЬ</a:t>
            </a:r>
            <a:r>
              <a:rPr lang="ru-RU" sz="4400" b="1" spc="50" dirty="0" smtClean="0">
                <a:solidFill>
                  <a:srgbClr val="336699"/>
                </a:solidFill>
                <a:latin typeface="Calibri"/>
                <a:cs typeface="Tahoma" pitchFamily="34" charset="0"/>
              </a:rPr>
              <a:t>»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i="1" spc="50" dirty="0" smtClean="0">
                <a:solidFill>
                  <a:srgbClr val="336699"/>
                </a:solidFill>
                <a:latin typeface="Calibri"/>
                <a:cs typeface="Tahoma" pitchFamily="34" charset="0"/>
              </a:rPr>
              <a:t>Результаты работы с 1 мая по 31 мая </a:t>
            </a:r>
            <a:br>
              <a:rPr lang="ru-RU" sz="3200" i="1" spc="50" dirty="0" smtClean="0">
                <a:solidFill>
                  <a:srgbClr val="336699"/>
                </a:solidFill>
                <a:latin typeface="Calibri"/>
                <a:cs typeface="Tahoma" pitchFamily="34" charset="0"/>
              </a:rPr>
            </a:br>
            <a:r>
              <a:rPr lang="ru-RU" sz="3200" i="1" spc="50" dirty="0" smtClean="0">
                <a:solidFill>
                  <a:srgbClr val="336699"/>
                </a:solidFill>
                <a:latin typeface="Calibri"/>
                <a:cs typeface="Tahoma" pitchFamily="34" charset="0"/>
              </a:rPr>
              <a:t>2015 </a:t>
            </a:r>
            <a:r>
              <a:rPr lang="ru-RU" sz="3200" i="1" spc="50" dirty="0">
                <a:solidFill>
                  <a:srgbClr val="336699"/>
                </a:solidFill>
                <a:latin typeface="Calibri"/>
                <a:cs typeface="Tahoma" pitchFamily="34" charset="0"/>
              </a:rPr>
              <a:t>года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180065" y="6018153"/>
            <a:ext cx="14748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tx2"/>
                </a:solidFill>
              </a:rPr>
              <a:t>03.06.2015</a:t>
            </a:r>
            <a:endParaRPr lang="ru-RU" sz="2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618879" y="279612"/>
            <a:ext cx="8821738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sz="2000" b="1" dirty="0">
                <a:solidFill>
                  <a:srgbClr val="005082"/>
                </a:solidFill>
                <a:cs typeface="Arial" panose="020B0604020202020204" pitchFamily="34" charset="0"/>
              </a:rPr>
              <a:t>РЕЙТИНГ МИНИСТЕРСТВ и </a:t>
            </a:r>
            <a:r>
              <a:rPr lang="ru-RU" sz="2000" b="1" dirty="0" smtClean="0">
                <a:solidFill>
                  <a:srgbClr val="005082"/>
                </a:solidFill>
                <a:cs typeface="Arial" panose="020B0604020202020204" pitchFamily="34" charset="0"/>
              </a:rPr>
              <a:t>ВЕДОМСТВ</a:t>
            </a:r>
            <a:endParaRPr lang="ru-RU" sz="2000" b="1" dirty="0">
              <a:solidFill>
                <a:srgbClr val="005082"/>
              </a:solidFill>
              <a:cs typeface="Arial" panose="020B0604020202020204" pitchFamily="34" charset="0"/>
            </a:endParaRPr>
          </a:p>
          <a:p>
            <a:pPr algn="ctr"/>
            <a:r>
              <a:rPr lang="ru-RU" dirty="0">
                <a:solidFill>
                  <a:srgbClr val="005082"/>
                </a:solidFill>
                <a:cs typeface="Arial" panose="020B0604020202020204" pitchFamily="34" charset="0"/>
              </a:rPr>
              <a:t>ПО ДОЛЕ РЕШЕННЫХ </a:t>
            </a:r>
            <a:r>
              <a:rPr lang="ru-RU" dirty="0" smtClean="0">
                <a:solidFill>
                  <a:srgbClr val="005082"/>
                </a:solidFill>
                <a:cs typeface="Arial" panose="020B0604020202020204" pitchFamily="34" charset="0"/>
              </a:rPr>
              <a:t>УВЕДОМЛЕНИЙ ОТ КОЛИЧЕСТВА ОПУБЛИКОВАННЫХ</a:t>
            </a:r>
            <a:endParaRPr lang="ru-RU" altLang="ru-RU" dirty="0">
              <a:solidFill>
                <a:srgbClr val="005082"/>
              </a:solidFill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1747240"/>
              </p:ext>
            </p:extLst>
          </p:nvPr>
        </p:nvGraphicFramePr>
        <p:xfrm>
          <a:off x="509449" y="1371601"/>
          <a:ext cx="9026436" cy="495584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339308"/>
                <a:gridCol w="5071983"/>
                <a:gridCol w="1485900"/>
                <a:gridCol w="899636"/>
                <a:gridCol w="1229609"/>
              </a:tblGrid>
              <a:tr h="4952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Министерство / Ведомство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Всего опубликованных уведомлений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Заявка решена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2159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461770" algn="l"/>
                        </a:tabLs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04788">
                <a:tc gridSpan="5">
                  <a:txBody>
                    <a:bodyPr/>
                    <a:lstStyle/>
                    <a:p>
                      <a:pPr marL="0" marR="0" indent="0" algn="ctr" defTabSz="10726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 50 до 500 опубликованных уведомлений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180000" algn="l" defTabSz="1072621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53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2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1072621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Управление Федеральной антимонопольной службы РФ по </a:t>
                      </a:r>
                      <a:r>
                        <a:rPr lang="ru-RU" sz="2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РТ</a:t>
                      </a:r>
                      <a:endParaRPr lang="ru-RU" sz="22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104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rgbClr val="008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88</a:t>
                      </a:r>
                      <a:endParaRPr lang="ru-RU" sz="1800" b="0" i="0" u="none" strike="noStrike" kern="1200" dirty="0">
                        <a:solidFill>
                          <a:srgbClr val="008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rgbClr val="008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84,61%</a:t>
                      </a:r>
                      <a:endParaRPr lang="ru-RU" sz="1800" b="0" i="0" u="none" strike="noStrike" kern="1200" dirty="0">
                        <a:solidFill>
                          <a:srgbClr val="008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53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sz="2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Министерство промышленности и торговли </a:t>
                      </a:r>
                      <a:r>
                        <a:rPr lang="ru-RU" sz="2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РТ</a:t>
                      </a:r>
                      <a:endParaRPr lang="ru-RU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94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rgbClr val="008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72</a:t>
                      </a:r>
                      <a:endParaRPr lang="ru-RU" sz="1800" b="0" i="0" u="none" strike="noStrike" kern="1200" dirty="0">
                        <a:solidFill>
                          <a:srgbClr val="008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rgbClr val="008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76,59%</a:t>
                      </a:r>
                      <a:endParaRPr lang="ru-RU" sz="1800" b="0" i="0" u="none" strike="noStrike" kern="1200" dirty="0">
                        <a:solidFill>
                          <a:srgbClr val="008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53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ru-RU" sz="2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1072621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Министерство здравоохранения </a:t>
                      </a:r>
                      <a:r>
                        <a:rPr lang="ru-RU" sz="2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РТ</a:t>
                      </a:r>
                      <a:endParaRPr lang="ru-RU" sz="22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55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rgbClr val="008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39</a:t>
                      </a:r>
                      <a:endParaRPr lang="ru-RU" sz="1800" b="0" i="0" u="none" strike="noStrike" kern="1200" dirty="0">
                        <a:solidFill>
                          <a:srgbClr val="008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rgbClr val="008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70,9%</a:t>
                      </a:r>
                      <a:endParaRPr lang="ru-RU" sz="1800" b="0" i="0" u="none" strike="noStrike" kern="1200" dirty="0">
                        <a:solidFill>
                          <a:srgbClr val="008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53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ru-RU" sz="2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1072621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Государственная жилищная инспекция  </a:t>
                      </a:r>
                      <a:r>
                        <a:rPr lang="ru-RU" sz="2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РТ</a:t>
                      </a:r>
                      <a:endParaRPr lang="ru-RU" sz="22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167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rgbClr val="008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111</a:t>
                      </a:r>
                      <a:endParaRPr lang="ru-RU" sz="1800" b="0" i="0" u="none" strike="noStrike" kern="1200" dirty="0">
                        <a:solidFill>
                          <a:srgbClr val="008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rgbClr val="008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66,46%</a:t>
                      </a:r>
                      <a:endParaRPr lang="ru-RU" sz="1800" b="0" i="0" u="none" strike="noStrike" kern="1200" dirty="0">
                        <a:solidFill>
                          <a:srgbClr val="008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859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ru-RU" sz="2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Министерство экологии и природных</a:t>
                      </a:r>
                      <a:r>
                        <a:rPr lang="ru-RU" sz="2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ресурсов </a:t>
                      </a:r>
                      <a:r>
                        <a:rPr lang="ru-RU" sz="2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РТ</a:t>
                      </a:r>
                      <a:endParaRPr lang="ru-RU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185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78</a:t>
                      </a:r>
                      <a:endParaRPr lang="ru-RU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42,16</a:t>
                      </a:r>
                      <a:r>
                        <a:rPr lang="ru-RU" sz="18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859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ru-RU" sz="2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1072621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Министерство труда, занятости и социальной защиты </a:t>
                      </a:r>
                      <a:r>
                        <a:rPr lang="ru-RU" sz="2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РТ</a:t>
                      </a:r>
                      <a:endParaRPr lang="ru-RU" sz="22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85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  <a:endParaRPr lang="ru-RU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22,35%</a:t>
                      </a:r>
                      <a:endParaRPr lang="ru-RU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530161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618879" y="96733"/>
            <a:ext cx="8821738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sz="2000" b="1" dirty="0">
                <a:solidFill>
                  <a:srgbClr val="005082"/>
                </a:solidFill>
                <a:cs typeface="Arial" panose="020B0604020202020204" pitchFamily="34" charset="0"/>
              </a:rPr>
              <a:t>РЕЙТИНГ МИНИСТЕРСТВ и </a:t>
            </a:r>
            <a:r>
              <a:rPr lang="ru-RU" sz="2000" b="1" dirty="0" smtClean="0">
                <a:solidFill>
                  <a:srgbClr val="005082"/>
                </a:solidFill>
                <a:cs typeface="Arial" panose="020B0604020202020204" pitchFamily="34" charset="0"/>
              </a:rPr>
              <a:t>ВЕДОМСТВ</a:t>
            </a:r>
            <a:endParaRPr lang="ru-RU" sz="2000" b="1" dirty="0">
              <a:solidFill>
                <a:srgbClr val="005082"/>
              </a:solidFill>
              <a:cs typeface="Arial" panose="020B0604020202020204" pitchFamily="34" charset="0"/>
            </a:endParaRPr>
          </a:p>
          <a:p>
            <a:pPr algn="ctr"/>
            <a:r>
              <a:rPr lang="ru-RU" dirty="0">
                <a:solidFill>
                  <a:srgbClr val="005082"/>
                </a:solidFill>
                <a:cs typeface="Arial" panose="020B0604020202020204" pitchFamily="34" charset="0"/>
              </a:rPr>
              <a:t>ПО ДОЛЕ </a:t>
            </a:r>
            <a:r>
              <a:rPr lang="ru-RU" dirty="0" smtClean="0">
                <a:solidFill>
                  <a:srgbClr val="005082"/>
                </a:solidFill>
                <a:cs typeface="Arial" panose="020B0604020202020204" pitchFamily="34" charset="0"/>
              </a:rPr>
              <a:t>РЕШЕННЫХ УВЕДОМЛЕНИЙ ОТ КОЛИЧЕСТВА ОПУБЛИКОВАННЫХ</a:t>
            </a:r>
            <a:endParaRPr lang="ru-RU" altLang="ru-RU" dirty="0">
              <a:solidFill>
                <a:srgbClr val="005082"/>
              </a:solidFill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873057"/>
              </p:ext>
            </p:extLst>
          </p:nvPr>
        </p:nvGraphicFramePr>
        <p:xfrm>
          <a:off x="494380" y="757026"/>
          <a:ext cx="9070736" cy="589380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66616"/>
                <a:gridCol w="5176914"/>
                <a:gridCol w="1508760"/>
                <a:gridCol w="902970"/>
                <a:gridCol w="1015476"/>
              </a:tblGrid>
              <a:tr h="2407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Министерство / Ведомство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Всего опубликованных уведомлений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Заявка решена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2159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461770" algn="l"/>
                        </a:tabLs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3114">
                <a:tc grid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Менее 50 опубликованных уведомлений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806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Министерство</a:t>
                      </a:r>
                      <a:r>
                        <a:rPr lang="ru-RU" sz="2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сельского хозяйства и продовольствия </a:t>
                      </a:r>
                      <a:r>
                        <a:rPr lang="ru-RU" sz="2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РТ</a:t>
                      </a:r>
                      <a:endParaRPr lang="ru-RU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rgbClr val="008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sz="1800" b="0" i="0" u="none" strike="noStrike" kern="1200" dirty="0">
                        <a:solidFill>
                          <a:srgbClr val="008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dirty="0" smtClean="0">
                          <a:solidFill>
                            <a:srgbClr val="008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66,66%</a:t>
                      </a:r>
                      <a:endParaRPr lang="ru-RU" sz="1800" b="0" i="0" u="none" strike="noStrike" kern="1200" dirty="0">
                        <a:solidFill>
                          <a:srgbClr val="008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806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Минист</a:t>
                      </a:r>
                      <a:r>
                        <a:rPr lang="ru-RU" sz="2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ерство внутренних дел по </a:t>
                      </a:r>
                      <a:r>
                        <a:rPr lang="ru-RU" sz="2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РТ</a:t>
                      </a:r>
                      <a:endParaRPr lang="ru-RU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rgbClr val="008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ru-RU" sz="1800" b="0" i="0" u="none" strike="noStrike" kern="1200" dirty="0">
                        <a:solidFill>
                          <a:srgbClr val="008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rgbClr val="008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60%</a:t>
                      </a:r>
                      <a:endParaRPr lang="ru-RU" sz="1800" b="0" i="0" u="none" strike="noStrike" kern="1200" dirty="0">
                        <a:solidFill>
                          <a:srgbClr val="008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806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1072621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Министерство образования и науки </a:t>
                      </a:r>
                      <a:r>
                        <a:rPr lang="ru-RU" sz="2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РТ</a:t>
                      </a:r>
                      <a:endParaRPr lang="ru-RU" sz="22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ru-RU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34,61%</a:t>
                      </a:r>
                      <a:endParaRPr lang="ru-RU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806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Министерство земельных и имущественных отношений </a:t>
                      </a:r>
                      <a:r>
                        <a:rPr lang="ru-RU" sz="2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РТ</a:t>
                      </a:r>
                      <a:endParaRPr lang="ru-RU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ru-RU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33,33%</a:t>
                      </a:r>
                      <a:endParaRPr lang="ru-RU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806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1072621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Министерство информатизации и связи </a:t>
                      </a:r>
                      <a:r>
                        <a:rPr lang="ru-RU" sz="2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РТ</a:t>
                      </a:r>
                      <a:endParaRPr lang="ru-RU" sz="22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47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ru-RU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31,91%</a:t>
                      </a:r>
                      <a:endParaRPr lang="ru-RU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806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1072621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Институт языка, литературы и искусства </a:t>
                      </a:r>
                      <a:r>
                        <a:rPr lang="ru-RU" sz="2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им.  </a:t>
                      </a:r>
                      <a:r>
                        <a:rPr lang="ru-RU" sz="22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Г.Ибрагимова</a:t>
                      </a:r>
                      <a:endParaRPr lang="ru-RU" sz="22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42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ru-RU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28,57%</a:t>
                      </a:r>
                      <a:endParaRPr lang="ru-RU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5760">
                <a:tc grid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 поступало уведомлений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1072621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789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Министерство экономики </a:t>
                      </a:r>
                      <a:r>
                        <a:rPr lang="ru-RU" sz="2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РТ</a:t>
                      </a:r>
                      <a:endParaRPr lang="ru-RU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latinLnBrk="0" hangingPunct="1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249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Государственная</a:t>
                      </a:r>
                      <a:r>
                        <a:rPr lang="ru-RU" sz="2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инспекция труда в </a:t>
                      </a:r>
                      <a:r>
                        <a:rPr lang="ru-RU" sz="2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РТ</a:t>
                      </a:r>
                      <a:endParaRPr lang="ru-RU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0548672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618879" y="292676"/>
            <a:ext cx="8821738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sz="2000" b="1" dirty="0">
                <a:solidFill>
                  <a:srgbClr val="005082"/>
                </a:solidFill>
                <a:cs typeface="Arial" panose="020B0604020202020204" pitchFamily="34" charset="0"/>
              </a:rPr>
              <a:t>РЕЙТИНГ </a:t>
            </a:r>
            <a:r>
              <a:rPr lang="ru-RU" sz="2000" b="1" dirty="0" smtClean="0">
                <a:solidFill>
                  <a:srgbClr val="005082"/>
                </a:solidFill>
                <a:cs typeface="Arial" panose="020B0604020202020204" pitchFamily="34" charset="0"/>
              </a:rPr>
              <a:t>МУНИЦИПАЛЬНЫХ ОБРАЗОВАНИЙ</a:t>
            </a:r>
            <a:endParaRPr lang="ru-RU" sz="2000" b="1" dirty="0">
              <a:solidFill>
                <a:srgbClr val="005082"/>
              </a:solidFill>
              <a:cs typeface="Arial" panose="020B0604020202020204" pitchFamily="34" charset="0"/>
            </a:endParaRPr>
          </a:p>
          <a:p>
            <a:pPr algn="ctr"/>
            <a:r>
              <a:rPr lang="ru-RU" dirty="0">
                <a:solidFill>
                  <a:srgbClr val="005082"/>
                </a:solidFill>
                <a:cs typeface="Arial" panose="020B0604020202020204" pitchFamily="34" charset="0"/>
              </a:rPr>
              <a:t>ПО ДОЛЕ </a:t>
            </a:r>
            <a:r>
              <a:rPr lang="ru-RU" dirty="0" smtClean="0">
                <a:solidFill>
                  <a:srgbClr val="005082"/>
                </a:solidFill>
                <a:cs typeface="Arial" panose="020B0604020202020204" pitchFamily="34" charset="0"/>
              </a:rPr>
              <a:t>РЕШЕННЫХ УВЕДОМЛЕНИЙ ОТ КОЛИЧЕСТВА ОПУБЛИКОВАННЫХ</a:t>
            </a:r>
            <a:endParaRPr lang="ru-RU" altLang="ru-RU" dirty="0">
              <a:solidFill>
                <a:srgbClr val="005082"/>
              </a:solidFill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5762104"/>
              </p:ext>
            </p:extLst>
          </p:nvPr>
        </p:nvGraphicFramePr>
        <p:xfrm>
          <a:off x="282269" y="1110342"/>
          <a:ext cx="9158347" cy="5074231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04163"/>
                <a:gridCol w="4450103"/>
                <a:gridCol w="1941468"/>
                <a:gridCol w="1401361"/>
                <a:gridCol w="861252"/>
              </a:tblGrid>
              <a:tr h="6322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Наименование</a:t>
                      </a: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муниципального района/городского округа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Всего опубликованных уведомлений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Заявка решена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2159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461770" algn="l"/>
                        </a:tabLs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3387">
                <a:tc gridSpan="5">
                  <a:txBody>
                    <a:bodyPr/>
                    <a:lstStyle/>
                    <a:p>
                      <a:pPr marL="180000" marR="0" indent="0" algn="ctr" defTabSz="1072621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Более </a:t>
                      </a:r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500 опубликованных </a:t>
                      </a:r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уведомлений</a:t>
                      </a:r>
                      <a:endParaRPr lang="ru-RU" sz="16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180000" algn="l" defTabSz="1072621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643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1072621" rtl="0" eaLnBrk="1" fontAlgn="b" latinLnBrk="0" hangingPunct="1"/>
                      <a:r>
                        <a:rPr lang="ru-RU" sz="2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Казань</a:t>
                      </a:r>
                      <a:endParaRPr lang="ru-RU" sz="2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2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2 151</a:t>
                      </a:r>
                      <a:endParaRPr lang="ru-RU" sz="2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2000" b="0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896</a:t>
                      </a:r>
                      <a:endParaRPr lang="ru-RU" sz="20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2000" b="0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41,65%</a:t>
                      </a:r>
                      <a:endParaRPr lang="ru-RU" sz="20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45588">
                <a:tc grid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 </a:t>
                      </a:r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 до 500 опубликованных </a:t>
                      </a:r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уведомлений</a:t>
                      </a:r>
                      <a:endParaRPr lang="ru-RU" sz="18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algn="l" defTabSz="1072621" rtl="0" eaLnBrk="1" fontAlgn="b" latinLnBrk="0" hangingPunct="1"/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085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</a:t>
                      </a:r>
                      <a:endParaRPr lang="ru-RU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Нижнекамский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106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65,4%</a:t>
                      </a:r>
                      <a:endParaRPr lang="ru-RU" sz="2000" b="0" i="0" u="none" strike="noStrike" dirty="0">
                        <a:solidFill>
                          <a:srgbClr val="008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005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</a:t>
                      </a:r>
                      <a:endParaRPr lang="ru-RU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Лениногорский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64,5%</a:t>
                      </a:r>
                      <a:endParaRPr lang="ru-RU" sz="2000" b="0" i="0" u="none" strike="noStrike" dirty="0">
                        <a:solidFill>
                          <a:srgbClr val="008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005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</a:t>
                      </a:r>
                      <a:endParaRPr lang="ru-RU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Набережные </a:t>
                      </a:r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Челны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39,5%</a:t>
                      </a:r>
                      <a:endParaRPr lang="ru-RU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005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</a:t>
                      </a:r>
                      <a:endParaRPr lang="ru-RU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Бугульминский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38,8%</a:t>
                      </a:r>
                      <a:endParaRPr lang="ru-RU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6551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</a:t>
                      </a:r>
                      <a:endParaRPr lang="ru-RU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Альметьевский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38,5%</a:t>
                      </a:r>
                      <a:endParaRPr lang="ru-RU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2626142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642631" y="13162"/>
            <a:ext cx="8821738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dirty="0">
                <a:solidFill>
                  <a:srgbClr val="005082"/>
                </a:solidFill>
                <a:cs typeface="Arial" panose="020B0604020202020204" pitchFamily="34" charset="0"/>
              </a:rPr>
              <a:t>РЕЙТИНГ МУНИЦИПАЛЬНЫХ ОБРАЗОВАНИЙ </a:t>
            </a:r>
            <a:endParaRPr lang="ru-RU" sz="2400" b="1" dirty="0" smtClean="0">
              <a:solidFill>
                <a:srgbClr val="005082"/>
              </a:solidFill>
              <a:cs typeface="Arial" panose="020B0604020202020204" pitchFamily="34" charset="0"/>
            </a:endParaRPr>
          </a:p>
          <a:p>
            <a:pPr algn="ctr"/>
            <a:r>
              <a:rPr lang="ru-RU" dirty="0" smtClean="0">
                <a:solidFill>
                  <a:srgbClr val="005082"/>
                </a:solidFill>
                <a:cs typeface="Arial" panose="020B0604020202020204" pitchFamily="34" charset="0"/>
              </a:rPr>
              <a:t>ПО </a:t>
            </a:r>
            <a:r>
              <a:rPr lang="ru-RU" dirty="0">
                <a:solidFill>
                  <a:srgbClr val="005082"/>
                </a:solidFill>
                <a:cs typeface="Arial" panose="020B0604020202020204" pitchFamily="34" charset="0"/>
              </a:rPr>
              <a:t>ДОЛЕ </a:t>
            </a:r>
            <a:r>
              <a:rPr lang="ru-RU" dirty="0" smtClean="0">
                <a:solidFill>
                  <a:srgbClr val="005082"/>
                </a:solidFill>
                <a:cs typeface="Arial" panose="020B0604020202020204" pitchFamily="34" charset="0"/>
              </a:rPr>
              <a:t>РЕШЕННЫХ УВЕДОМЛЕНИЙ ОТ </a:t>
            </a:r>
            <a:r>
              <a:rPr lang="ru-RU" dirty="0">
                <a:solidFill>
                  <a:srgbClr val="005082"/>
                </a:solidFill>
                <a:cs typeface="Arial" panose="020B0604020202020204" pitchFamily="34" charset="0"/>
              </a:rPr>
              <a:t>КОЛИЧЕСТВА </a:t>
            </a:r>
            <a:r>
              <a:rPr lang="ru-RU" dirty="0" smtClean="0">
                <a:solidFill>
                  <a:srgbClr val="005082"/>
                </a:solidFill>
                <a:cs typeface="Arial" panose="020B0604020202020204" pitchFamily="34" charset="0"/>
              </a:rPr>
              <a:t>ОПУБЛИКОВАННЫХ</a:t>
            </a:r>
            <a:endParaRPr lang="ru-RU" dirty="0">
              <a:solidFill>
                <a:srgbClr val="005082"/>
              </a:solidFill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2801121"/>
              </p:ext>
            </p:extLst>
          </p:nvPr>
        </p:nvGraphicFramePr>
        <p:xfrm>
          <a:off x="642631" y="751826"/>
          <a:ext cx="8821739" cy="5899365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788294"/>
                <a:gridCol w="3632565"/>
                <a:gridCol w="1996341"/>
                <a:gridCol w="1166051"/>
                <a:gridCol w="1238488"/>
              </a:tblGrid>
              <a:tr h="538229">
                <a:tc>
                  <a:txBody>
                    <a:bodyPr/>
                    <a:lstStyle/>
                    <a:p>
                      <a:pPr marL="0" algn="ctr" defTabSz="1072621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№</a:t>
                      </a:r>
                    </a:p>
                  </a:txBody>
                  <a:tcPr marL="113542" marR="113542" marT="42578" marB="425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1072621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Муниципальные образования</a:t>
                      </a:r>
                      <a:endParaRPr lang="ru-RU" sz="1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13542" marR="113542" marT="42578" marB="425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Всего опубликованных уведомлений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Заявка решена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600" b="1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64653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 10 до 50 опубликованных уведомлений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33CC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590">
                <a:tc>
                  <a:txBody>
                    <a:bodyPr/>
                    <a:lstStyle/>
                    <a:p>
                      <a:pPr marL="0" algn="ctr" defTabSz="1072621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Елабужский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78,26%</a:t>
                      </a:r>
                      <a:endParaRPr lang="ru-RU" sz="1800" b="0" i="0" u="none" strike="noStrike" dirty="0">
                        <a:solidFill>
                          <a:srgbClr val="008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22990">
                <a:tc>
                  <a:txBody>
                    <a:bodyPr/>
                    <a:lstStyle/>
                    <a:p>
                      <a:pPr marL="0" algn="ctr" defTabSz="1072621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Агрызский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60%</a:t>
                      </a:r>
                      <a:endParaRPr lang="ru-RU" sz="1800" b="0" i="0" u="none" strike="noStrike" dirty="0">
                        <a:solidFill>
                          <a:srgbClr val="008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2056">
                <a:tc>
                  <a:txBody>
                    <a:bodyPr/>
                    <a:lstStyle/>
                    <a:p>
                      <a:pPr marL="0" algn="ctr" defTabSz="1072621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Кукморский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53,33%</a:t>
                      </a:r>
                      <a:endParaRPr lang="ru-RU" sz="1800" b="0" i="0" u="none" strike="noStrike" dirty="0">
                        <a:solidFill>
                          <a:srgbClr val="008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8411">
                <a:tc>
                  <a:txBody>
                    <a:bodyPr/>
                    <a:lstStyle/>
                    <a:p>
                      <a:pPr marL="0" algn="ctr" defTabSz="1072621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Бавлинский 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52,63%</a:t>
                      </a:r>
                      <a:endParaRPr lang="ru-RU" sz="1800" b="0" i="0" u="none" strike="noStrike" dirty="0">
                        <a:solidFill>
                          <a:srgbClr val="008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41122">
                <a:tc>
                  <a:txBody>
                    <a:bodyPr/>
                    <a:lstStyle/>
                    <a:p>
                      <a:pPr marL="0" algn="ctr" defTabSz="1072621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Лаишевский 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46,67%</a:t>
                      </a:r>
                      <a:endParaRPr lang="ru-RU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54766">
                <a:tc>
                  <a:txBody>
                    <a:bodyPr/>
                    <a:lstStyle/>
                    <a:p>
                      <a:pPr marL="0" algn="ctr" defTabSz="1072621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Заинский 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45,45%</a:t>
                      </a:r>
                      <a:endParaRPr lang="ru-RU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7477">
                <a:tc>
                  <a:txBody>
                    <a:bodyPr/>
                    <a:lstStyle/>
                    <a:p>
                      <a:pPr marL="0" algn="ctr" defTabSz="1072621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Тукаевский 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42,86%</a:t>
                      </a:r>
                      <a:endParaRPr lang="ru-RU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54766">
                <a:tc>
                  <a:txBody>
                    <a:bodyPr/>
                    <a:lstStyle/>
                    <a:p>
                      <a:pPr marL="0" algn="ctr" defTabSz="1072621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Чистопольский 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40%</a:t>
                      </a:r>
                      <a:endParaRPr lang="ru-RU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41121">
                <a:tc>
                  <a:txBody>
                    <a:bodyPr/>
                    <a:lstStyle/>
                    <a:p>
                      <a:pPr marL="0" algn="ctr" defTabSz="1072621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Азнакаевский 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29,41%</a:t>
                      </a:r>
                      <a:endParaRPr lang="ru-RU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2056">
                <a:tc>
                  <a:txBody>
                    <a:bodyPr/>
                    <a:lstStyle/>
                    <a:p>
                      <a:pPr marL="0" algn="ctr" defTabSz="1072621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Нурлатский 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29,41%</a:t>
                      </a:r>
                      <a:endParaRPr lang="ru-RU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2056">
                <a:tc>
                  <a:txBody>
                    <a:bodyPr/>
                    <a:lstStyle/>
                    <a:p>
                      <a:pPr marL="0" algn="ctr" defTabSz="1072621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Высокогорский 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26,83%</a:t>
                      </a:r>
                      <a:endParaRPr lang="ru-RU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54767">
                <a:tc>
                  <a:txBody>
                    <a:bodyPr/>
                    <a:lstStyle/>
                    <a:p>
                      <a:pPr marL="0" algn="ctr" defTabSz="1072621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Пестречинский 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26,09%</a:t>
                      </a:r>
                      <a:endParaRPr lang="ru-RU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96492">
                <a:tc>
                  <a:txBody>
                    <a:bodyPr/>
                    <a:lstStyle/>
                    <a:p>
                      <a:pPr marL="0" algn="ctr" defTabSz="1072621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Зеленодольский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21,74%</a:t>
                      </a:r>
                      <a:endParaRPr lang="ru-RU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37237">
                <a:tc>
                  <a:txBody>
                    <a:bodyPr/>
                    <a:lstStyle/>
                    <a:p>
                      <a:pPr marL="0" algn="ctr" defTabSz="1072621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Верхнеуслонский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18,75%</a:t>
                      </a:r>
                      <a:endParaRPr lang="ru-RU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0987987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642631" y="13162"/>
            <a:ext cx="8821738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dirty="0">
                <a:solidFill>
                  <a:srgbClr val="005082"/>
                </a:solidFill>
                <a:cs typeface="Arial" panose="020B0604020202020204" pitchFamily="34" charset="0"/>
              </a:rPr>
              <a:t>РЕЙТИНГ МУНИЦИПАЛЬНЫХ ОБРАЗОВАНИЙ </a:t>
            </a:r>
            <a:endParaRPr lang="ru-RU" sz="2400" b="1" dirty="0" smtClean="0">
              <a:solidFill>
                <a:srgbClr val="005082"/>
              </a:solidFill>
              <a:cs typeface="Arial" panose="020B0604020202020204" pitchFamily="34" charset="0"/>
            </a:endParaRPr>
          </a:p>
          <a:p>
            <a:pPr algn="ctr"/>
            <a:r>
              <a:rPr lang="ru-RU" dirty="0" smtClean="0">
                <a:solidFill>
                  <a:srgbClr val="005082"/>
                </a:solidFill>
                <a:cs typeface="Arial" panose="020B0604020202020204" pitchFamily="34" charset="0"/>
              </a:rPr>
              <a:t>ПО </a:t>
            </a:r>
            <a:r>
              <a:rPr lang="ru-RU" dirty="0">
                <a:solidFill>
                  <a:srgbClr val="005082"/>
                </a:solidFill>
                <a:cs typeface="Arial" panose="020B0604020202020204" pitchFamily="34" charset="0"/>
              </a:rPr>
              <a:t>ДОЛЕ </a:t>
            </a:r>
            <a:r>
              <a:rPr lang="ru-RU" dirty="0" smtClean="0">
                <a:solidFill>
                  <a:srgbClr val="005082"/>
                </a:solidFill>
                <a:cs typeface="Arial" panose="020B0604020202020204" pitchFamily="34" charset="0"/>
              </a:rPr>
              <a:t>РЕШЕННЫХ УВЕДОМЛЕНИЙ ОТ </a:t>
            </a:r>
            <a:r>
              <a:rPr lang="ru-RU" dirty="0">
                <a:solidFill>
                  <a:srgbClr val="005082"/>
                </a:solidFill>
                <a:cs typeface="Arial" panose="020B0604020202020204" pitchFamily="34" charset="0"/>
              </a:rPr>
              <a:t>КОЛИЧЕСТВА </a:t>
            </a:r>
            <a:r>
              <a:rPr lang="ru-RU" dirty="0" smtClean="0">
                <a:solidFill>
                  <a:srgbClr val="005082"/>
                </a:solidFill>
                <a:cs typeface="Arial" panose="020B0604020202020204" pitchFamily="34" charset="0"/>
              </a:rPr>
              <a:t>ОПУБЛИКОВАННЫХ</a:t>
            </a:r>
            <a:endParaRPr lang="ru-RU" dirty="0">
              <a:solidFill>
                <a:srgbClr val="005082"/>
              </a:solidFill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6072160"/>
              </p:ext>
            </p:extLst>
          </p:nvPr>
        </p:nvGraphicFramePr>
        <p:xfrm>
          <a:off x="642631" y="751825"/>
          <a:ext cx="8821738" cy="5962316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816835"/>
                <a:gridCol w="4118240"/>
                <a:gridCol w="1714466"/>
                <a:gridCol w="1208269"/>
                <a:gridCol w="963928"/>
              </a:tblGrid>
              <a:tr h="557535">
                <a:tc>
                  <a:txBody>
                    <a:bodyPr/>
                    <a:lstStyle/>
                    <a:p>
                      <a:pPr marL="0" algn="ctr" defTabSz="1072621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№</a:t>
                      </a:r>
                    </a:p>
                  </a:txBody>
                  <a:tcPr marL="113542" marR="113542" marT="42578" marB="425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Муниципальные образования</a:t>
                      </a:r>
                    </a:p>
                  </a:txBody>
                  <a:tcPr marL="113542" marR="113542" marT="42578" marB="425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Всего опубликованных уведомлений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Заявка решена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600" b="1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414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Менее 10 опубликованных уведомлений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33CC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4025">
                <a:tc>
                  <a:txBody>
                    <a:bodyPr/>
                    <a:lstStyle/>
                    <a:p>
                      <a:pPr marL="0" algn="ctr" defTabSz="1072621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Мамадышский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100%</a:t>
                      </a:r>
                      <a:endParaRPr lang="ru-RU" sz="2000" b="0" i="0" u="none" strike="noStrike" dirty="0">
                        <a:solidFill>
                          <a:srgbClr val="008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8163">
                <a:tc>
                  <a:txBody>
                    <a:bodyPr/>
                    <a:lstStyle/>
                    <a:p>
                      <a:pPr marL="0" algn="ctr" defTabSz="1072621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Сабинский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100%</a:t>
                      </a:r>
                      <a:endParaRPr lang="ru-RU" sz="2000" b="0" i="0" u="none" strike="noStrike" dirty="0">
                        <a:solidFill>
                          <a:srgbClr val="008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5760">
                <a:tc>
                  <a:txBody>
                    <a:bodyPr/>
                    <a:lstStyle/>
                    <a:p>
                      <a:pPr marL="0" algn="ctr" defTabSz="1072621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Муслюмовский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100%</a:t>
                      </a:r>
                      <a:endParaRPr lang="ru-RU" sz="2000" b="0" i="0" u="none" strike="noStrike" dirty="0">
                        <a:solidFill>
                          <a:srgbClr val="008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1626">
                <a:tc>
                  <a:txBody>
                    <a:bodyPr/>
                    <a:lstStyle/>
                    <a:p>
                      <a:pPr marL="0" algn="ctr" defTabSz="1072621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Дрожжановский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100%</a:t>
                      </a:r>
                      <a:endParaRPr lang="ru-RU" sz="2000" b="0" i="0" u="none" strike="noStrike" dirty="0">
                        <a:solidFill>
                          <a:srgbClr val="008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53358">
                <a:tc>
                  <a:txBody>
                    <a:bodyPr/>
                    <a:lstStyle/>
                    <a:p>
                      <a:pPr marL="0" algn="ctr" defTabSz="1072621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Черемшанский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50%</a:t>
                      </a:r>
                      <a:endParaRPr lang="ru-RU" sz="2000" b="0" i="0" u="none" strike="noStrike" dirty="0">
                        <a:solidFill>
                          <a:srgbClr val="008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7492">
                <a:tc>
                  <a:txBody>
                    <a:bodyPr/>
                    <a:lstStyle/>
                    <a:p>
                      <a:pPr marL="0" algn="ctr" defTabSz="1072621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Аксубаевский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33,33%</a:t>
                      </a:r>
                      <a:endParaRPr lang="ru-RU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39224">
                <a:tc>
                  <a:txBody>
                    <a:bodyPr/>
                    <a:lstStyle/>
                    <a:p>
                      <a:pPr marL="0" algn="ctr" defTabSz="1072621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Менделеевский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33,33%</a:t>
                      </a:r>
                      <a:endParaRPr lang="ru-RU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7492">
                <a:tc>
                  <a:txBody>
                    <a:bodyPr/>
                    <a:lstStyle/>
                    <a:p>
                      <a:pPr marL="0" algn="ctr" defTabSz="1072621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Тюлячинский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33,33%</a:t>
                      </a:r>
                      <a:endParaRPr lang="ru-RU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53357">
                <a:tc>
                  <a:txBody>
                    <a:bodyPr/>
                    <a:lstStyle/>
                    <a:p>
                      <a:pPr marL="0" algn="ctr" defTabSz="1072621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Ютазинский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33,33%</a:t>
                      </a:r>
                      <a:endParaRPr lang="ru-RU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5760">
                <a:tc>
                  <a:txBody>
                    <a:bodyPr/>
                    <a:lstStyle/>
                    <a:p>
                      <a:pPr marL="0" algn="ctr" defTabSz="1072621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Спасский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25%</a:t>
                      </a:r>
                      <a:endParaRPr lang="ru-RU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5760">
                <a:tc>
                  <a:txBody>
                    <a:bodyPr/>
                    <a:lstStyle/>
                    <a:p>
                      <a:pPr marL="0" algn="ctr" defTabSz="1072621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Алексеевский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20%</a:t>
                      </a:r>
                      <a:endParaRPr lang="ru-RU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7493">
                <a:tc>
                  <a:txBody>
                    <a:bodyPr/>
                    <a:lstStyle/>
                    <a:p>
                      <a:pPr marL="0" algn="ctr" defTabSz="1072621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Рыбно-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</a:t>
                      </a:r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лободский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20%</a:t>
                      </a:r>
                      <a:endParaRPr lang="ru-RU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39223">
                <a:tc>
                  <a:txBody>
                    <a:bodyPr/>
                    <a:lstStyle/>
                    <a:p>
                      <a:pPr marL="0" algn="ctr" defTabSz="1072621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Новошешминский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12,5%</a:t>
                      </a:r>
                      <a:endParaRPr lang="ru-RU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312378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642631" y="13162"/>
            <a:ext cx="8821738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dirty="0">
                <a:solidFill>
                  <a:srgbClr val="005082"/>
                </a:solidFill>
                <a:cs typeface="Arial" panose="020B0604020202020204" pitchFamily="34" charset="0"/>
              </a:rPr>
              <a:t>РЕЙТИНГ МУНИЦИПАЛЬНЫХ ОБРАЗОВАНИЙ </a:t>
            </a:r>
            <a:endParaRPr lang="ru-RU" sz="2400" b="1" dirty="0" smtClean="0">
              <a:solidFill>
                <a:srgbClr val="005082"/>
              </a:solidFill>
              <a:cs typeface="Arial" panose="020B0604020202020204" pitchFamily="34" charset="0"/>
            </a:endParaRPr>
          </a:p>
          <a:p>
            <a:pPr algn="ctr"/>
            <a:r>
              <a:rPr lang="ru-RU" dirty="0" smtClean="0">
                <a:solidFill>
                  <a:srgbClr val="005082"/>
                </a:solidFill>
                <a:cs typeface="Arial" panose="020B0604020202020204" pitchFamily="34" charset="0"/>
              </a:rPr>
              <a:t>ПО </a:t>
            </a:r>
            <a:r>
              <a:rPr lang="ru-RU" dirty="0">
                <a:solidFill>
                  <a:srgbClr val="005082"/>
                </a:solidFill>
                <a:cs typeface="Arial" panose="020B0604020202020204" pitchFamily="34" charset="0"/>
              </a:rPr>
              <a:t>ДОЛЕ </a:t>
            </a:r>
            <a:r>
              <a:rPr lang="ru-RU" dirty="0" smtClean="0">
                <a:solidFill>
                  <a:srgbClr val="005082"/>
                </a:solidFill>
                <a:cs typeface="Arial" panose="020B0604020202020204" pitchFamily="34" charset="0"/>
              </a:rPr>
              <a:t>РЕШЕННЫХ УВЕДОМЛЕНИЙ ОТ </a:t>
            </a:r>
            <a:r>
              <a:rPr lang="ru-RU" dirty="0">
                <a:solidFill>
                  <a:srgbClr val="005082"/>
                </a:solidFill>
                <a:cs typeface="Arial" panose="020B0604020202020204" pitchFamily="34" charset="0"/>
              </a:rPr>
              <a:t>КОЛИЧЕСТВА </a:t>
            </a:r>
            <a:r>
              <a:rPr lang="ru-RU" dirty="0" smtClean="0">
                <a:solidFill>
                  <a:srgbClr val="005082"/>
                </a:solidFill>
                <a:cs typeface="Arial" panose="020B0604020202020204" pitchFamily="34" charset="0"/>
              </a:rPr>
              <a:t>ОПУБЛИКОВАННЫХ</a:t>
            </a:r>
            <a:endParaRPr lang="ru-RU" dirty="0">
              <a:solidFill>
                <a:srgbClr val="005082"/>
              </a:solidFill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1259303"/>
              </p:ext>
            </p:extLst>
          </p:nvPr>
        </p:nvGraphicFramePr>
        <p:xfrm>
          <a:off x="642631" y="840000"/>
          <a:ext cx="8604103" cy="5752116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753672"/>
                <a:gridCol w="3799791"/>
                <a:gridCol w="1581892"/>
                <a:gridCol w="1114838"/>
                <a:gridCol w="1353910"/>
              </a:tblGrid>
              <a:tr h="515271">
                <a:tc>
                  <a:txBody>
                    <a:bodyPr/>
                    <a:lstStyle/>
                    <a:p>
                      <a:pPr marL="0" algn="ctr" defTabSz="1072621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№</a:t>
                      </a:r>
                    </a:p>
                  </a:txBody>
                  <a:tcPr marL="113542" marR="113542" marT="42578" marB="425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Муниципальные образования</a:t>
                      </a:r>
                    </a:p>
                  </a:txBody>
                  <a:tcPr marL="113542" marR="113542" marT="42578" marB="425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Всего опубликованных уведомлений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Заявка решена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200" b="1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6571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Менее 10 опубликованных уведомлений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33CC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2640">
                <a:tc>
                  <a:txBody>
                    <a:bodyPr/>
                    <a:lstStyle/>
                    <a:p>
                      <a:pPr marL="0" algn="ctr" defTabSz="1072621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Сармановский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ru-RU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4948">
                <a:tc>
                  <a:txBody>
                    <a:bodyPr/>
                    <a:lstStyle/>
                    <a:p>
                      <a:pPr marL="0" algn="ctr" defTabSz="1072621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Арский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ru-RU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L="0" algn="ctr" defTabSz="1072621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Актанышский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ru-RU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52697">
                <a:tc>
                  <a:txBody>
                    <a:bodyPr/>
                    <a:lstStyle/>
                    <a:p>
                      <a:pPr marL="0" algn="ctr" defTabSz="1072621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Алькеевский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ru-RU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6572">
                <a:tc>
                  <a:txBody>
                    <a:bodyPr/>
                    <a:lstStyle/>
                    <a:p>
                      <a:pPr marL="0" algn="ctr" defTabSz="1072621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Балтасинский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ru-RU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39634">
                <a:tc>
                  <a:txBody>
                    <a:bodyPr/>
                    <a:lstStyle/>
                    <a:p>
                      <a:pPr marL="0" algn="ctr" defTabSz="1072621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Атнинский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ru-RU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3509">
                <a:tc>
                  <a:txBody>
                    <a:bodyPr/>
                    <a:lstStyle/>
                    <a:p>
                      <a:pPr marL="0" algn="ctr" defTabSz="1072621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Буинский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ru-RU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39634">
                <a:tc>
                  <a:txBody>
                    <a:bodyPr/>
                    <a:lstStyle/>
                    <a:p>
                      <a:pPr marL="0" algn="ctr" defTabSz="1072621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Камско-</a:t>
                      </a:r>
                      <a:r>
                        <a:rPr lang="ru-RU" sz="2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Устьинский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ru-RU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6571">
                <a:tc>
                  <a:txBody>
                    <a:bodyPr/>
                    <a:lstStyle/>
                    <a:p>
                      <a:pPr marL="0" algn="ctr" defTabSz="1072621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Мензелинский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ru-RU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9836">
                <a:tc gridSpan="5">
                  <a:txBody>
                    <a:bodyPr/>
                    <a:lstStyle/>
                    <a:p>
                      <a:pPr marL="0" algn="ctr" defTabSz="1072621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 поступало уведомлений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L="0" algn="ctr" defTabSz="1072621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Апастовский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39635">
                <a:tc>
                  <a:txBody>
                    <a:bodyPr/>
                    <a:lstStyle/>
                    <a:p>
                      <a:pPr marL="0" algn="ctr" defTabSz="1072621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Кайбицкий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3508">
                <a:tc>
                  <a:txBody>
                    <a:bodyPr/>
                    <a:lstStyle/>
                    <a:p>
                      <a:pPr marL="0" algn="ctr" defTabSz="1072621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Тетюшский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3365198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618879" y="148984"/>
            <a:ext cx="8821738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sz="2000" b="1" dirty="0">
                <a:solidFill>
                  <a:srgbClr val="005082"/>
                </a:solidFill>
                <a:cs typeface="Arial" panose="020B0604020202020204" pitchFamily="34" charset="0"/>
              </a:rPr>
              <a:t>РЕЙТИНГ МИНИСТЕРСТВ и </a:t>
            </a:r>
            <a:r>
              <a:rPr lang="ru-RU" sz="2000" b="1" dirty="0" smtClean="0">
                <a:solidFill>
                  <a:srgbClr val="005082"/>
                </a:solidFill>
                <a:cs typeface="Arial" panose="020B0604020202020204" pitchFamily="34" charset="0"/>
              </a:rPr>
              <a:t>ВЕДОМСТВ</a:t>
            </a:r>
            <a:endParaRPr lang="ru-RU" sz="2000" b="1" dirty="0">
              <a:solidFill>
                <a:srgbClr val="005082"/>
              </a:solidFill>
              <a:cs typeface="Arial" panose="020B0604020202020204" pitchFamily="34" charset="0"/>
            </a:endParaRPr>
          </a:p>
          <a:p>
            <a:pPr algn="ctr"/>
            <a:r>
              <a:rPr lang="ru-RU" dirty="0">
                <a:solidFill>
                  <a:srgbClr val="005082"/>
                </a:solidFill>
                <a:cs typeface="Arial" panose="020B0604020202020204" pitchFamily="34" charset="0"/>
              </a:rPr>
              <a:t>ПО ДОЛЕ </a:t>
            </a:r>
            <a:r>
              <a:rPr lang="ru-RU" dirty="0" smtClean="0">
                <a:solidFill>
                  <a:srgbClr val="005082"/>
                </a:solidFill>
                <a:cs typeface="Arial" panose="020B0604020202020204" pitchFamily="34" charset="0"/>
              </a:rPr>
              <a:t>МОТИВИРОВАННЫХ ОТКАЗОВ ОТ КОЛИЧЕСТВА ОПУБЛИКОВАННЫХ</a:t>
            </a:r>
            <a:endParaRPr lang="ru-RU" altLang="ru-RU" dirty="0">
              <a:solidFill>
                <a:srgbClr val="005082"/>
              </a:solidFill>
              <a:cs typeface="Arial" panose="020B060402020202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4925968"/>
              </p:ext>
            </p:extLst>
          </p:nvPr>
        </p:nvGraphicFramePr>
        <p:xfrm>
          <a:off x="474722" y="1293222"/>
          <a:ext cx="9061164" cy="386713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68028"/>
                <a:gridCol w="4439015"/>
                <a:gridCol w="1743248"/>
                <a:gridCol w="1309600"/>
                <a:gridCol w="1101273"/>
              </a:tblGrid>
              <a:tr h="6035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Министерство / Ведомство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Всего опубликованных уведомлений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Мотивирован-</a:t>
                      </a:r>
                      <a:r>
                        <a:rPr lang="ru-RU" sz="1400" b="1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ный</a:t>
                      </a:r>
                      <a:r>
                        <a:rPr lang="ru-RU" sz="1400" b="1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1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отказ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2159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461770" algn="l"/>
                        </a:tabLs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47680">
                <a:tc grid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Более 500 опубликованных уведомлений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8894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2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Министерство транспорта и дорожного хозяйства Республики Татарстан</a:t>
                      </a:r>
                      <a:endParaRPr lang="ru-RU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2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1 396</a:t>
                      </a:r>
                      <a:endParaRPr lang="ru-RU" sz="2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2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48</a:t>
                      </a:r>
                      <a:endParaRPr lang="ru-RU" sz="2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2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3,43</a:t>
                      </a:r>
                      <a:r>
                        <a:rPr lang="ru-RU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5522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sz="2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1072621" rtl="0" eaLnBrk="1" fontAlgn="b" latinLnBrk="0" hangingPunct="1"/>
                      <a:r>
                        <a:rPr lang="ru-RU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Министерство строительства, архитектуры и жилищно-коммунального хозяйства Республики Татарстан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2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1 935</a:t>
                      </a:r>
                      <a:endParaRPr lang="ru-RU" sz="2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2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37</a:t>
                      </a:r>
                      <a:endParaRPr lang="ru-RU" sz="2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2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1,91%</a:t>
                      </a:r>
                      <a:endParaRPr lang="ru-RU" sz="2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1618599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618879" y="279612"/>
            <a:ext cx="8821738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sz="2000" b="1" dirty="0">
                <a:solidFill>
                  <a:srgbClr val="005082"/>
                </a:solidFill>
                <a:cs typeface="Arial" panose="020B0604020202020204" pitchFamily="34" charset="0"/>
              </a:rPr>
              <a:t>РЕЙТИНГ МИНИСТЕРСТВ и </a:t>
            </a:r>
            <a:r>
              <a:rPr lang="ru-RU" sz="2000" b="1" dirty="0" smtClean="0">
                <a:solidFill>
                  <a:srgbClr val="005082"/>
                </a:solidFill>
                <a:cs typeface="Arial" panose="020B0604020202020204" pitchFamily="34" charset="0"/>
              </a:rPr>
              <a:t>ВЕДОМСТВ</a:t>
            </a:r>
            <a:endParaRPr lang="ru-RU" sz="2000" b="1" dirty="0">
              <a:solidFill>
                <a:srgbClr val="005082"/>
              </a:solidFill>
              <a:cs typeface="Arial" panose="020B0604020202020204" pitchFamily="34" charset="0"/>
            </a:endParaRPr>
          </a:p>
          <a:p>
            <a:pPr algn="ctr"/>
            <a:r>
              <a:rPr lang="ru-RU" dirty="0">
                <a:solidFill>
                  <a:srgbClr val="005082"/>
                </a:solidFill>
                <a:cs typeface="Arial" panose="020B0604020202020204" pitchFamily="34" charset="0"/>
              </a:rPr>
              <a:t>ПО ДОЛЕ </a:t>
            </a:r>
            <a:r>
              <a:rPr lang="ru-RU" dirty="0" smtClean="0">
                <a:solidFill>
                  <a:srgbClr val="005082"/>
                </a:solidFill>
                <a:cs typeface="Arial" panose="020B0604020202020204" pitchFamily="34" charset="0"/>
              </a:rPr>
              <a:t>МОТИВИРОВАННЫХ ОТКАЗОВ ОТ КОЛИЧЕСТВА ОПУБЛИКОВАННЫХ</a:t>
            </a:r>
            <a:endParaRPr lang="ru-RU" altLang="ru-RU" dirty="0">
              <a:solidFill>
                <a:srgbClr val="005082"/>
              </a:solidFill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0950917"/>
              </p:ext>
            </p:extLst>
          </p:nvPr>
        </p:nvGraphicFramePr>
        <p:xfrm>
          <a:off x="363915" y="1097281"/>
          <a:ext cx="9292802" cy="528284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78512"/>
                <a:gridCol w="4538463"/>
                <a:gridCol w="174090"/>
                <a:gridCol w="1355538"/>
                <a:gridCol w="1462800"/>
                <a:gridCol w="1283399"/>
              </a:tblGrid>
              <a:tr h="6032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Министерство / Ведомство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algn="ctr" defTabSz="1072621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Всего опубликованных уведомлений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1072621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Мотивирован-</a:t>
                      </a:r>
                      <a:r>
                        <a:rPr lang="ru-RU" sz="1400" b="1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ный</a:t>
                      </a:r>
                      <a:r>
                        <a:rPr lang="ru-RU" sz="1400" b="1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отказ</a:t>
                      </a:r>
                      <a:endParaRPr lang="ru-RU" sz="1400" b="1" u="non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2159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461770" algn="l"/>
                        </a:tabLs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12416">
                <a:tc gridSpan="6">
                  <a:txBody>
                    <a:bodyPr/>
                    <a:lstStyle/>
                    <a:p>
                      <a:pPr marL="0" marR="0" indent="0" algn="ctr" defTabSz="10726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 50 до 500 опубликованных уведомлений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180000" algn="l" defTabSz="1072621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355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1072621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Государственная жилищная инспекция  </a:t>
                      </a:r>
                      <a:r>
                        <a:rPr lang="ru-RU" sz="2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РТ </a:t>
                      </a:r>
                      <a:endParaRPr lang="ru-RU" sz="20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167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2,39%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5355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1072621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Министерство информатизации и связи </a:t>
                      </a:r>
                      <a:r>
                        <a:rPr lang="ru-RU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РТ</a:t>
                      </a:r>
                      <a:endParaRPr lang="ru-RU" sz="20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47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2,12%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5355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Министерство экологии и природных</a:t>
                      </a:r>
                      <a:r>
                        <a:rPr lang="ru-RU" sz="20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ресурсов </a:t>
                      </a:r>
                      <a:r>
                        <a:rPr lang="ru-RU" sz="20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РТ</a:t>
                      </a:r>
                      <a:endParaRPr lang="ru-RU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185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0%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5355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1072621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Управление Федеральной антимонопольной службы РФ по </a:t>
                      </a:r>
                      <a:r>
                        <a:rPr lang="ru-RU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РТ</a:t>
                      </a:r>
                      <a:endParaRPr lang="ru-RU" sz="20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104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0%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5355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Министерство промышленности и торговли </a:t>
                      </a:r>
                      <a:r>
                        <a:rPr lang="ru-RU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РТ</a:t>
                      </a:r>
                      <a:endParaRPr lang="ru-RU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94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0%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673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1072621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Министерство труда, занятости и социальной защиты </a:t>
                      </a:r>
                      <a:r>
                        <a:rPr lang="ru-RU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РТ</a:t>
                      </a:r>
                      <a:endParaRPr lang="ru-RU" sz="20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85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0%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673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1072621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Министерство здравоохранения </a:t>
                      </a:r>
                      <a:r>
                        <a:rPr lang="ru-RU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РТ</a:t>
                      </a:r>
                      <a:endParaRPr lang="ru-RU" sz="20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55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0%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3979560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618879" y="292676"/>
            <a:ext cx="8821738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sz="2000" b="1" dirty="0">
                <a:solidFill>
                  <a:srgbClr val="005082"/>
                </a:solidFill>
                <a:cs typeface="Arial" panose="020B0604020202020204" pitchFamily="34" charset="0"/>
              </a:rPr>
              <a:t>РЕЙТИНГ МИНИСТЕРСТВ и </a:t>
            </a:r>
            <a:r>
              <a:rPr lang="ru-RU" sz="2000" b="1" dirty="0" smtClean="0">
                <a:solidFill>
                  <a:srgbClr val="005082"/>
                </a:solidFill>
                <a:cs typeface="Arial" panose="020B0604020202020204" pitchFamily="34" charset="0"/>
              </a:rPr>
              <a:t>ВЕДОМСТВ</a:t>
            </a:r>
            <a:endParaRPr lang="ru-RU" sz="2000" b="1" dirty="0">
              <a:solidFill>
                <a:srgbClr val="005082"/>
              </a:solidFill>
              <a:cs typeface="Arial" panose="020B0604020202020204" pitchFamily="34" charset="0"/>
            </a:endParaRPr>
          </a:p>
          <a:p>
            <a:pPr algn="ctr"/>
            <a:r>
              <a:rPr lang="ru-RU" dirty="0">
                <a:solidFill>
                  <a:srgbClr val="005082"/>
                </a:solidFill>
                <a:cs typeface="Arial" panose="020B0604020202020204" pitchFamily="34" charset="0"/>
              </a:rPr>
              <a:t>ПО ДОЛЕ </a:t>
            </a:r>
            <a:r>
              <a:rPr lang="ru-RU" dirty="0" smtClean="0">
                <a:solidFill>
                  <a:srgbClr val="005082"/>
                </a:solidFill>
                <a:cs typeface="Arial" panose="020B0604020202020204" pitchFamily="34" charset="0"/>
              </a:rPr>
              <a:t>МОТИВИРОВАННЫХ ОТКАЗОВ ОТ КОЛИЧЕСТВА ОПУБЛИКОВАННЫХ</a:t>
            </a:r>
            <a:endParaRPr lang="ru-RU" altLang="ru-RU" dirty="0">
              <a:solidFill>
                <a:srgbClr val="005082"/>
              </a:solidFill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2831039"/>
              </p:ext>
            </p:extLst>
          </p:nvPr>
        </p:nvGraphicFramePr>
        <p:xfrm>
          <a:off x="425962" y="969784"/>
          <a:ext cx="9175237" cy="557784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70589"/>
                <a:gridCol w="4463307"/>
                <a:gridCol w="1752788"/>
                <a:gridCol w="1316767"/>
                <a:gridCol w="1171786"/>
              </a:tblGrid>
              <a:tr h="5503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Министерство / Ведомство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Всего опубликованных уведомлений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Мотивирован-</a:t>
                      </a:r>
                      <a:r>
                        <a:rPr lang="ru-RU" sz="1400" b="1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ный</a:t>
                      </a:r>
                      <a:r>
                        <a:rPr lang="ru-RU" sz="1400" b="1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отказ</a:t>
                      </a:r>
                      <a:endParaRPr lang="ru-RU" sz="1400" b="1" u="non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2159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461770" algn="l"/>
                        </a:tabLs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7526">
                <a:tc grid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Менее 50 опубликованных уведомлений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035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Минист</a:t>
                      </a:r>
                      <a:r>
                        <a:rPr lang="ru-RU" sz="20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ерство внутренних дел по </a:t>
                      </a:r>
                      <a:r>
                        <a:rPr lang="ru-RU" sz="20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РТ</a:t>
                      </a:r>
                      <a:endParaRPr lang="ru-RU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40%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5035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Министерство земельных и имущественных отношений </a:t>
                      </a:r>
                      <a:r>
                        <a:rPr lang="ru-RU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РТ</a:t>
                      </a:r>
                      <a:endParaRPr lang="ru-RU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11,11%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5035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1072621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Институт языка, литературы и искусства </a:t>
                      </a:r>
                      <a:r>
                        <a:rPr lang="ru-RU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им.  </a:t>
                      </a:r>
                      <a:r>
                        <a:rPr lang="ru-RU" sz="20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Г.Ибрагимова</a:t>
                      </a:r>
                      <a:endParaRPr lang="ru-RU" sz="20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42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2,38%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5035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1072621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Министерство образования и науки </a:t>
                      </a:r>
                      <a:r>
                        <a:rPr lang="ru-RU" sz="2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РТ</a:t>
                      </a:r>
                      <a:endParaRPr lang="ru-RU" sz="20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0%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1059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Министерство</a:t>
                      </a:r>
                      <a:r>
                        <a:rPr lang="ru-RU" sz="20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сельского хозяйства и продовольствия </a:t>
                      </a:r>
                      <a:r>
                        <a:rPr lang="ru-RU" sz="20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РТ</a:t>
                      </a:r>
                      <a:endParaRPr lang="ru-RU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0%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0953">
                <a:tc grid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 поступало уведомлений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1059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Министерство экономики </a:t>
                      </a:r>
                      <a:r>
                        <a:rPr lang="ru-RU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РТ</a:t>
                      </a:r>
                      <a:endParaRPr lang="ru-RU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1059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Государственная инспекция труда в </a:t>
                      </a:r>
                      <a:r>
                        <a:rPr lang="ru-RU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РТ</a:t>
                      </a:r>
                      <a:endParaRPr lang="ru-RU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945070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618879" y="292676"/>
            <a:ext cx="8821738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sz="2000" b="1" dirty="0">
                <a:solidFill>
                  <a:srgbClr val="005082"/>
                </a:solidFill>
                <a:cs typeface="Arial" panose="020B0604020202020204" pitchFamily="34" charset="0"/>
              </a:rPr>
              <a:t>РЕЙТИНГ </a:t>
            </a:r>
            <a:r>
              <a:rPr lang="ru-RU" sz="2000" b="1" dirty="0" smtClean="0">
                <a:solidFill>
                  <a:srgbClr val="005082"/>
                </a:solidFill>
                <a:cs typeface="Arial" panose="020B0604020202020204" pitchFamily="34" charset="0"/>
              </a:rPr>
              <a:t>МУНИЦИПАЛЬНЫХ ОБРАЗОВАНИЙ</a:t>
            </a:r>
            <a:endParaRPr lang="ru-RU" sz="2000" b="1" dirty="0">
              <a:solidFill>
                <a:srgbClr val="005082"/>
              </a:solidFill>
              <a:cs typeface="Arial" panose="020B0604020202020204" pitchFamily="34" charset="0"/>
            </a:endParaRPr>
          </a:p>
          <a:p>
            <a:pPr algn="ctr"/>
            <a:r>
              <a:rPr lang="ru-RU" dirty="0">
                <a:solidFill>
                  <a:srgbClr val="005082"/>
                </a:solidFill>
                <a:cs typeface="Arial" panose="020B0604020202020204" pitchFamily="34" charset="0"/>
              </a:rPr>
              <a:t>ПО ДОЛЕ </a:t>
            </a:r>
            <a:r>
              <a:rPr lang="ru-RU" dirty="0" smtClean="0">
                <a:solidFill>
                  <a:srgbClr val="005082"/>
                </a:solidFill>
                <a:cs typeface="Arial" panose="020B0604020202020204" pitchFamily="34" charset="0"/>
              </a:rPr>
              <a:t>МОТИВИРОВАННЫХ ОТКАЗОВ ОТ КОЛИЧЕСТВА ОПУБЛИКОВАННЫХ</a:t>
            </a:r>
            <a:endParaRPr lang="ru-RU" altLang="ru-RU" dirty="0">
              <a:solidFill>
                <a:srgbClr val="005082"/>
              </a:solidFill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7217456"/>
              </p:ext>
            </p:extLst>
          </p:nvPr>
        </p:nvGraphicFramePr>
        <p:xfrm>
          <a:off x="295334" y="1121949"/>
          <a:ext cx="9145284" cy="5239662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70450"/>
                <a:gridCol w="4152532"/>
                <a:gridCol w="1729917"/>
                <a:gridCol w="1405654"/>
                <a:gridCol w="1386731"/>
              </a:tblGrid>
              <a:tr h="6937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Наименование</a:t>
                      </a: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муниципального района/городского округа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Всего опубликованных уведомлений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Мотивирован-</a:t>
                      </a:r>
                      <a:r>
                        <a:rPr lang="ru-RU" sz="1400" b="1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ный</a:t>
                      </a:r>
                      <a:r>
                        <a:rPr lang="ru-RU" sz="1400" b="1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отказ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2159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461770" algn="l"/>
                        </a:tabLs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1819">
                <a:tc gridSpan="5">
                  <a:txBody>
                    <a:bodyPr/>
                    <a:lstStyle/>
                    <a:p>
                      <a:pPr marL="180000" marR="0" indent="0" algn="ctr" defTabSz="1072621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Более 500  опубликованных уведомлений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180000" algn="l" defTabSz="1072621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199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2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1072621" rtl="0" eaLnBrk="1" fontAlgn="b" latinLnBrk="0" hangingPunct="1"/>
                      <a:r>
                        <a:rPr lang="ru-RU" sz="2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Казань</a:t>
                      </a:r>
                      <a:endParaRPr lang="ru-RU" sz="2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2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2 151</a:t>
                      </a:r>
                      <a:endParaRPr lang="ru-RU" sz="2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2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38</a:t>
                      </a:r>
                      <a:endParaRPr lang="ru-RU" sz="2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2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1,76%</a:t>
                      </a:r>
                      <a:endParaRPr lang="ru-RU" sz="2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13929">
                <a:tc gridSpan="5">
                  <a:txBody>
                    <a:bodyPr/>
                    <a:lstStyle/>
                    <a:p>
                      <a:pPr marL="180000" algn="ctr" defTabSz="1072621" rtl="0" eaLnBrk="1" fontAlgn="b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 50 до 500 опубликованных уведомлений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180000" algn="l" defTabSz="1072621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340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2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Нижнекамский 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4,32%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5836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sz="2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Альметьевский 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3,77%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5836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ru-RU" sz="2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Набережные </a:t>
                      </a:r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Челны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3,68%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5836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ru-RU" sz="2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Лениногорский 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1,32%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2972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ru-RU" sz="2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Бугульминский 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0,86%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394907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22651" y="292676"/>
            <a:ext cx="906069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ru-RU" sz="2400" b="1" dirty="0">
                <a:solidFill>
                  <a:srgbClr val="005082"/>
                </a:solidFill>
                <a:cs typeface="Arial" panose="020B0604020202020204" pitchFamily="34" charset="0"/>
              </a:rPr>
              <a:t>НОВЫЕ КАТЕГОРИИ, </a:t>
            </a:r>
            <a:br>
              <a:rPr lang="ru-RU" sz="2400" b="1" dirty="0">
                <a:solidFill>
                  <a:srgbClr val="005082"/>
                </a:solidFill>
                <a:cs typeface="Arial" panose="020B0604020202020204" pitchFamily="34" charset="0"/>
              </a:rPr>
            </a:br>
            <a:r>
              <a:rPr lang="ru-RU" sz="2400" dirty="0">
                <a:solidFill>
                  <a:srgbClr val="005082"/>
                </a:solidFill>
                <a:cs typeface="Arial" panose="020B0604020202020204" pitchFamily="34" charset="0"/>
              </a:rPr>
              <a:t>ДОБАВЛЕННЫЕ В МАЕ 2015 ГОДА</a:t>
            </a:r>
            <a:endParaRPr lang="ru-RU" altLang="ru-RU" sz="2400" dirty="0">
              <a:solidFill>
                <a:srgbClr val="005082"/>
              </a:solidFill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05395" y="1170783"/>
            <a:ext cx="86737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endParaRPr lang="ru-RU" dirty="0" smtClean="0">
              <a:solidFill>
                <a:schemeClr val="tx2"/>
              </a:solidFill>
            </a:endParaRP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2835537"/>
              </p:ext>
            </p:extLst>
          </p:nvPr>
        </p:nvGraphicFramePr>
        <p:xfrm>
          <a:off x="422651" y="1110208"/>
          <a:ext cx="9127109" cy="525399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350712"/>
                <a:gridCol w="4806822"/>
                <a:gridCol w="867507"/>
                <a:gridCol w="703385"/>
                <a:gridCol w="785446"/>
                <a:gridCol w="832723"/>
                <a:gridCol w="780514"/>
              </a:tblGrid>
              <a:tr h="5938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Категория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Всего опубликованных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работе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Запланировано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Мотивированный отказ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2159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461770" algn="l"/>
                        </a:tabLs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Решено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243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1072621" rtl="0" eaLnBrk="1" fontAlgn="b" latinLnBrk="0" hangingPunct="1"/>
                      <a:r>
                        <a:rPr lang="ru-RU" sz="23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Нарушение требований охраны </a:t>
                      </a:r>
                      <a:r>
                        <a:rPr lang="ru-RU" sz="23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труда</a:t>
                      </a:r>
                      <a:r>
                        <a:rPr lang="en-US" sz="23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3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(Госинспекция</a:t>
                      </a:r>
                      <a:r>
                        <a:rPr lang="ru-RU" sz="23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труда в РТ)</a:t>
                      </a:r>
                      <a:endParaRPr lang="ru-RU" sz="23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243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3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Скрытые формы оплаты </a:t>
                      </a:r>
                      <a:r>
                        <a:rPr lang="ru-RU" sz="23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труда (МТЗиСЗ РТ)</a:t>
                      </a:r>
                      <a:endParaRPr lang="ru-RU" sz="23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243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1072621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3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Неоформление трудовых </a:t>
                      </a:r>
                      <a:r>
                        <a:rPr lang="ru-RU" sz="23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отношений (МТЗиСЗ РТ)</a:t>
                      </a:r>
                      <a:endParaRPr lang="ru-RU" sz="2300" b="1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1793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3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Незаконные </a:t>
                      </a:r>
                      <a:r>
                        <a:rPr lang="ru-RU" sz="23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карьеры (Минэкологии РТ)</a:t>
                      </a:r>
                      <a:endParaRPr lang="ru-RU" sz="23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1793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1072621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3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Содержание и ремонт федеральных и республиканских </a:t>
                      </a:r>
                      <a:r>
                        <a:rPr lang="ru-RU" sz="23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дорог (Минтранс РТ)</a:t>
                      </a:r>
                      <a:endParaRPr lang="ru-RU" sz="2300" b="1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0028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1072621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3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Содержание и ремонт муниципальных </a:t>
                      </a:r>
                      <a:r>
                        <a:rPr lang="ru-RU" sz="23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дорог (Минтранс РТ)</a:t>
                      </a:r>
                      <a:endParaRPr lang="ru-RU" sz="2300" b="1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390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123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57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4914521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642631" y="13162"/>
            <a:ext cx="8821738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dirty="0">
                <a:solidFill>
                  <a:srgbClr val="005082"/>
                </a:solidFill>
                <a:cs typeface="Arial" panose="020B0604020202020204" pitchFamily="34" charset="0"/>
              </a:rPr>
              <a:t>РЕЙТИНГ МУНИЦИПАЛЬНЫХ ОБРАЗОВАНИЙ </a:t>
            </a:r>
            <a:endParaRPr lang="ru-RU" sz="2400" b="1" dirty="0" smtClean="0">
              <a:solidFill>
                <a:srgbClr val="005082"/>
              </a:solidFill>
              <a:cs typeface="Arial" panose="020B0604020202020204" pitchFamily="34" charset="0"/>
            </a:endParaRPr>
          </a:p>
          <a:p>
            <a:pPr algn="ctr"/>
            <a:r>
              <a:rPr lang="ru-RU" dirty="0">
                <a:solidFill>
                  <a:srgbClr val="005082"/>
                </a:solidFill>
                <a:cs typeface="Arial" panose="020B0604020202020204" pitchFamily="34" charset="0"/>
              </a:rPr>
              <a:t>ПО ДОЛЕ </a:t>
            </a:r>
            <a:r>
              <a:rPr lang="ru-RU" dirty="0" smtClean="0">
                <a:solidFill>
                  <a:srgbClr val="005082"/>
                </a:solidFill>
                <a:cs typeface="Arial" panose="020B0604020202020204" pitchFamily="34" charset="0"/>
              </a:rPr>
              <a:t>МОТИВИРОВАННЫХ ОТКАЗОВ ОТ </a:t>
            </a:r>
            <a:r>
              <a:rPr lang="ru-RU" dirty="0">
                <a:solidFill>
                  <a:srgbClr val="005082"/>
                </a:solidFill>
                <a:cs typeface="Arial" panose="020B0604020202020204" pitchFamily="34" charset="0"/>
              </a:rPr>
              <a:t>КОЛИЧЕСТВА </a:t>
            </a:r>
            <a:r>
              <a:rPr lang="ru-RU" dirty="0" smtClean="0">
                <a:solidFill>
                  <a:srgbClr val="005082"/>
                </a:solidFill>
                <a:cs typeface="Arial" panose="020B0604020202020204" pitchFamily="34" charset="0"/>
              </a:rPr>
              <a:t>ОПУБЛИКОВАННЫХ</a:t>
            </a:r>
            <a:endParaRPr lang="ru-RU" dirty="0">
              <a:solidFill>
                <a:srgbClr val="005082"/>
              </a:solidFill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6638952"/>
              </p:ext>
            </p:extLst>
          </p:nvPr>
        </p:nvGraphicFramePr>
        <p:xfrm>
          <a:off x="435394" y="869395"/>
          <a:ext cx="9028974" cy="5818469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788494"/>
                <a:gridCol w="3975354"/>
                <a:gridCol w="1654981"/>
                <a:gridCol w="1362314"/>
                <a:gridCol w="1247831"/>
              </a:tblGrid>
              <a:tr h="522832">
                <a:tc>
                  <a:txBody>
                    <a:bodyPr/>
                    <a:lstStyle/>
                    <a:p>
                      <a:pPr marL="0" algn="ctr" defTabSz="1072621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№</a:t>
                      </a:r>
                    </a:p>
                  </a:txBody>
                  <a:tcPr marL="113542" marR="113542" marT="42578" marB="425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1072621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Муниципальные образования</a:t>
                      </a:r>
                    </a:p>
                  </a:txBody>
                  <a:tcPr marL="113542" marR="113542" marT="42578" marB="425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Всего опубликованных уведомлений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Мотивирован-</a:t>
                      </a:r>
                      <a:r>
                        <a:rPr lang="ru-RU" sz="1400" b="1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ный</a:t>
                      </a:r>
                      <a:r>
                        <a:rPr lang="ru-RU" sz="1400" b="1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отказ</a:t>
                      </a:r>
                      <a:endParaRPr lang="ru-RU" sz="1400" b="1" u="non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200" b="1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57083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 10 до 50 опубликованных уведомлений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33CC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8255">
                <a:tc>
                  <a:txBody>
                    <a:bodyPr/>
                    <a:lstStyle/>
                    <a:p>
                      <a:pPr marL="0" algn="ctr" defTabSz="1072621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Верхнеуслонский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18,75%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10890">
                <a:tc>
                  <a:txBody>
                    <a:bodyPr/>
                    <a:lstStyle/>
                    <a:p>
                      <a:pPr marL="0" algn="ctr" defTabSz="1072621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Чистопольский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6,67%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1127">
                <a:tc>
                  <a:txBody>
                    <a:bodyPr/>
                    <a:lstStyle/>
                    <a:p>
                      <a:pPr marL="0" algn="ctr" defTabSz="1072621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Лаишевский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6,67%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57873">
                <a:tc>
                  <a:txBody>
                    <a:bodyPr/>
                    <a:lstStyle/>
                    <a:p>
                      <a:pPr marL="0" algn="ctr" defTabSz="1072621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Бавлинский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5,26%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31364">
                <a:tc>
                  <a:txBody>
                    <a:bodyPr/>
                    <a:lstStyle/>
                    <a:p>
                      <a:pPr marL="0" algn="ctr" defTabSz="1072621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Заинский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4,55%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44618">
                <a:tc>
                  <a:txBody>
                    <a:bodyPr/>
                    <a:lstStyle/>
                    <a:p>
                      <a:pPr marL="0" algn="ctr" defTabSz="1072621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Зеленодольский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4,35%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8109">
                <a:tc>
                  <a:txBody>
                    <a:bodyPr/>
                    <a:lstStyle/>
                    <a:p>
                      <a:pPr marL="0" algn="ctr" defTabSz="1072621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Пестречинский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4,35%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44618">
                <a:tc>
                  <a:txBody>
                    <a:bodyPr/>
                    <a:lstStyle/>
                    <a:p>
                      <a:pPr marL="0" algn="ctr" defTabSz="1072621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Высокогорский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31363">
                <a:tc>
                  <a:txBody>
                    <a:bodyPr/>
                    <a:lstStyle/>
                    <a:p>
                      <a:pPr marL="0" algn="ctr" defTabSz="1072621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Елабужский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1127">
                <a:tc>
                  <a:txBody>
                    <a:bodyPr/>
                    <a:lstStyle/>
                    <a:p>
                      <a:pPr marL="0" algn="ctr" defTabSz="1072621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Азнакаевский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1127">
                <a:tc>
                  <a:txBody>
                    <a:bodyPr/>
                    <a:lstStyle/>
                    <a:p>
                      <a:pPr marL="0" algn="ctr" defTabSz="1072621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Нурлатский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44619">
                <a:tc>
                  <a:txBody>
                    <a:bodyPr/>
                    <a:lstStyle/>
                    <a:p>
                      <a:pPr marL="0" algn="ctr" defTabSz="1072621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Кукморский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8108">
                <a:tc>
                  <a:txBody>
                    <a:bodyPr/>
                    <a:lstStyle/>
                    <a:p>
                      <a:pPr marL="0" algn="ctr" defTabSz="1072621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Тукаевский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8108">
                <a:tc>
                  <a:txBody>
                    <a:bodyPr/>
                    <a:lstStyle/>
                    <a:p>
                      <a:pPr marL="0" algn="ctr" defTabSz="1072621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Агрызский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2247706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676277" y="449678"/>
            <a:ext cx="8821738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dirty="0">
                <a:solidFill>
                  <a:srgbClr val="005082"/>
                </a:solidFill>
                <a:cs typeface="Arial" panose="020B0604020202020204" pitchFamily="34" charset="0"/>
              </a:rPr>
              <a:t>РЕЙТИНГ МУНИЦИПАЛЬНЫХ ОБРАЗОВАНИЙ </a:t>
            </a:r>
            <a:endParaRPr lang="ru-RU" sz="2400" b="1" dirty="0" smtClean="0">
              <a:solidFill>
                <a:srgbClr val="005082"/>
              </a:solidFill>
              <a:cs typeface="Arial" panose="020B0604020202020204" pitchFamily="34" charset="0"/>
            </a:endParaRPr>
          </a:p>
          <a:p>
            <a:pPr algn="ctr"/>
            <a:r>
              <a:rPr lang="ru-RU" dirty="0">
                <a:solidFill>
                  <a:srgbClr val="005082"/>
                </a:solidFill>
                <a:cs typeface="Arial" panose="020B0604020202020204" pitchFamily="34" charset="0"/>
              </a:rPr>
              <a:t>ПО ДОЛЕ МОТИВИРОВАННЫХ </a:t>
            </a:r>
            <a:r>
              <a:rPr lang="ru-RU" dirty="0" smtClean="0">
                <a:solidFill>
                  <a:srgbClr val="005082"/>
                </a:solidFill>
                <a:cs typeface="Arial" panose="020B0604020202020204" pitchFamily="34" charset="0"/>
              </a:rPr>
              <a:t>ОТКАЗОВ ОТ </a:t>
            </a:r>
            <a:r>
              <a:rPr lang="ru-RU" dirty="0">
                <a:solidFill>
                  <a:srgbClr val="005082"/>
                </a:solidFill>
                <a:cs typeface="Arial" panose="020B0604020202020204" pitchFamily="34" charset="0"/>
              </a:rPr>
              <a:t>КОЛИЧЕСТВА </a:t>
            </a:r>
            <a:r>
              <a:rPr lang="ru-RU" dirty="0" smtClean="0">
                <a:solidFill>
                  <a:srgbClr val="005082"/>
                </a:solidFill>
                <a:cs typeface="Arial" panose="020B0604020202020204" pitchFamily="34" charset="0"/>
              </a:rPr>
              <a:t>ОПУБЛИКОВАННЫХ</a:t>
            </a:r>
            <a:endParaRPr lang="ru-RU" dirty="0">
              <a:solidFill>
                <a:srgbClr val="005082"/>
              </a:solidFill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76277" y="1493169"/>
            <a:ext cx="88217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sz="2400" b="1" dirty="0" smtClean="0">
                <a:cs typeface="Arial" panose="020B0604020202020204" pitchFamily="34" charset="0"/>
              </a:rPr>
              <a:t>Менее 10 опубликованных уведомлений</a:t>
            </a:r>
            <a:endParaRPr lang="ru-RU" altLang="ru-RU" sz="2400" dirty="0"/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676277" y="2538347"/>
            <a:ext cx="8821738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dirty="0" smtClean="0"/>
              <a:t>Арский муниципальный район –  </a:t>
            </a:r>
            <a:r>
              <a:rPr lang="ru-RU" sz="3200" dirty="0"/>
              <a:t>1 мотивированный </a:t>
            </a:r>
            <a:r>
              <a:rPr lang="ru-RU" sz="3200" dirty="0" smtClean="0"/>
              <a:t>отказ</a:t>
            </a:r>
          </a:p>
          <a:p>
            <a:endParaRPr lang="ru-RU" sz="3200" dirty="0"/>
          </a:p>
          <a:p>
            <a:r>
              <a:rPr lang="ru-RU" sz="3200" dirty="0" smtClean="0"/>
              <a:t>У остальных </a:t>
            </a:r>
            <a:r>
              <a:rPr lang="ru-RU" sz="3200" dirty="0"/>
              <a:t>муниципальных </a:t>
            </a:r>
            <a:r>
              <a:rPr lang="ru-RU" sz="3200" dirty="0" smtClean="0"/>
              <a:t>районов отсутствуют </a:t>
            </a:r>
            <a:r>
              <a:rPr lang="ru-RU" sz="3200" dirty="0"/>
              <a:t>мотивированные </a:t>
            </a:r>
            <a:r>
              <a:rPr lang="ru-RU" sz="3200" dirty="0" smtClean="0"/>
              <a:t>отказы</a:t>
            </a:r>
            <a:endParaRPr lang="ru-RU" sz="3200" dirty="0" smtClean="0"/>
          </a:p>
        </p:txBody>
      </p:sp>
    </p:spTree>
    <p:extLst>
      <p:ext uri="{BB962C8B-B14F-4D97-AF65-F5344CB8AC3E}">
        <p14:creationId xmlns:p14="http://schemas.microsoft.com/office/powerpoint/2010/main" val="2528460843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87095" y="2557199"/>
            <a:ext cx="8337550" cy="830975"/>
          </a:xfrm>
          <a:prstGeom prst="rect">
            <a:avLst/>
          </a:prstGeom>
          <a:noFill/>
        </p:spPr>
        <p:txBody>
          <a:bodyPr wrap="square" lIns="91419" tIns="45709" rIns="91419" bIns="45709" rtlCol="0">
            <a:spAutoFit/>
          </a:bodyPr>
          <a:lstStyle/>
          <a:p>
            <a:pPr algn="ctr"/>
            <a:r>
              <a:rPr lang="ru-RU" sz="4800" dirty="0" smtClean="0">
                <a:solidFill>
                  <a:srgbClr val="006699"/>
                </a:solidFill>
                <a:latin typeface="+mn-lt"/>
              </a:rPr>
              <a:t>Спасибо за </a:t>
            </a:r>
            <a:r>
              <a:rPr lang="ru-RU" sz="4800" dirty="0">
                <a:solidFill>
                  <a:srgbClr val="006699"/>
                </a:solidFill>
                <a:latin typeface="+mn-lt"/>
              </a:rPr>
              <a:t>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300355409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514376" y="292676"/>
            <a:ext cx="906069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ru-RU" sz="2400" b="1" dirty="0">
                <a:solidFill>
                  <a:srgbClr val="005082"/>
                </a:solidFill>
                <a:cs typeface="Arial" panose="020B0604020202020204" pitchFamily="34" charset="0"/>
              </a:rPr>
              <a:t>НОВЫЕ КАТЕГОРИИ, </a:t>
            </a:r>
            <a:br>
              <a:rPr lang="ru-RU" sz="2400" b="1" dirty="0">
                <a:solidFill>
                  <a:srgbClr val="005082"/>
                </a:solidFill>
                <a:cs typeface="Arial" panose="020B0604020202020204" pitchFamily="34" charset="0"/>
              </a:rPr>
            </a:br>
            <a:r>
              <a:rPr lang="ru-RU" sz="2400" dirty="0">
                <a:solidFill>
                  <a:srgbClr val="005082"/>
                </a:solidFill>
                <a:cs typeface="Arial" panose="020B0604020202020204" pitchFamily="34" charset="0"/>
              </a:rPr>
              <a:t>КОТОРЫЕ ПЛАНИРУЕТСЯ ДОБАВИТЬ В ИЮНЕ-ИЮЛЕ 2015 ГОДА </a:t>
            </a:r>
            <a:endParaRPr lang="ru-RU" altLang="ru-RU" sz="2400" dirty="0">
              <a:solidFill>
                <a:srgbClr val="005082"/>
              </a:solidFill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92331" y="1496683"/>
            <a:ext cx="8516983" cy="4031873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ru-RU" sz="3200" b="1" dirty="0" smtClean="0">
                <a:solidFill>
                  <a:schemeClr val="tx2"/>
                </a:solidFill>
              </a:rPr>
              <a:t>17 </a:t>
            </a:r>
            <a:r>
              <a:rPr lang="ru-RU" sz="3200" b="1" dirty="0">
                <a:solidFill>
                  <a:schemeClr val="tx2"/>
                </a:solidFill>
              </a:rPr>
              <a:t>категорий по направлению «Коррупция</a:t>
            </a:r>
            <a:r>
              <a:rPr lang="ru-RU" sz="3200" b="1" dirty="0" smtClean="0">
                <a:solidFill>
                  <a:schemeClr val="tx2"/>
                </a:solidFill>
              </a:rPr>
              <a:t>»;</a:t>
            </a:r>
            <a:endParaRPr lang="ru-RU" sz="3200" b="1" dirty="0">
              <a:solidFill>
                <a:schemeClr val="tx2"/>
              </a:solidFill>
            </a:endParaRPr>
          </a:p>
          <a:p>
            <a:pPr marL="285750" indent="-285750">
              <a:buFontTx/>
              <a:buChar char="-"/>
            </a:pPr>
            <a:r>
              <a:rPr lang="ru-RU" sz="3200" b="1" dirty="0">
                <a:solidFill>
                  <a:schemeClr val="tx2"/>
                </a:solidFill>
              </a:rPr>
              <a:t>Бездомные животные</a:t>
            </a:r>
            <a:r>
              <a:rPr lang="ru-RU" sz="2400" dirty="0">
                <a:solidFill>
                  <a:schemeClr val="tx2"/>
                </a:solidFill>
              </a:rPr>
              <a:t> </a:t>
            </a:r>
            <a:r>
              <a:rPr lang="ru-RU" dirty="0"/>
              <a:t>– </a:t>
            </a:r>
            <a:r>
              <a:rPr lang="ru-RU" sz="2000" dirty="0"/>
              <a:t>Управление ветеринарии Кабинета Министров Республики Татарстан;</a:t>
            </a:r>
          </a:p>
          <a:p>
            <a:pPr marL="285750" indent="-285750">
              <a:buFontTx/>
              <a:buChar char="-"/>
            </a:pPr>
            <a:r>
              <a:rPr lang="ru-RU" sz="3200" b="1" dirty="0">
                <a:solidFill>
                  <a:schemeClr val="tx2"/>
                </a:solidFill>
              </a:rPr>
              <a:t>Нарушение правил пожарной безопасности</a:t>
            </a:r>
            <a:r>
              <a:rPr lang="ru-RU" sz="2800" b="1" dirty="0">
                <a:solidFill>
                  <a:schemeClr val="tx2"/>
                </a:solidFill>
              </a:rPr>
              <a:t> </a:t>
            </a:r>
            <a:r>
              <a:rPr lang="ru-RU" dirty="0" smtClean="0"/>
              <a:t>– </a:t>
            </a:r>
            <a:r>
              <a:rPr lang="ru-RU" sz="2000" dirty="0"/>
              <a:t>Главное управление МЧС;</a:t>
            </a:r>
          </a:p>
          <a:p>
            <a:pPr marL="285750" indent="-285750">
              <a:buFontTx/>
              <a:buChar char="-"/>
            </a:pPr>
            <a:r>
              <a:rPr lang="ru-RU" sz="3200" b="1" dirty="0">
                <a:solidFill>
                  <a:schemeClr val="tx2"/>
                </a:solidFill>
              </a:rPr>
              <a:t>Работа объектов культуры</a:t>
            </a:r>
            <a:r>
              <a:rPr lang="ru-RU" sz="2000" dirty="0" smtClean="0">
                <a:solidFill>
                  <a:schemeClr val="tx2"/>
                </a:solidFill>
              </a:rPr>
              <a:t> </a:t>
            </a:r>
            <a:r>
              <a:rPr lang="ru-RU" dirty="0" smtClean="0"/>
              <a:t>– </a:t>
            </a:r>
            <a:r>
              <a:rPr lang="ru-RU" sz="2000" dirty="0"/>
              <a:t>Министерство культуры Республики Татарстан;</a:t>
            </a:r>
          </a:p>
          <a:p>
            <a:pPr marL="285750" indent="-285750">
              <a:buFontTx/>
              <a:buChar char="-"/>
            </a:pPr>
            <a:r>
              <a:rPr lang="ru-RU" sz="3200" b="1" dirty="0">
                <a:solidFill>
                  <a:schemeClr val="tx2"/>
                </a:solidFill>
              </a:rPr>
              <a:t>Работа спортивных объектов </a:t>
            </a:r>
            <a:r>
              <a:rPr lang="ru-RU" dirty="0" smtClean="0"/>
              <a:t>– </a:t>
            </a:r>
            <a:r>
              <a:rPr lang="ru-RU" sz="2000" dirty="0"/>
              <a:t>Министерство по делам молодежи и спорту Республики </a:t>
            </a:r>
            <a:r>
              <a:rPr lang="ru-RU" sz="2000" dirty="0" smtClean="0"/>
              <a:t>Татарстан</a:t>
            </a:r>
            <a:endParaRPr lang="ru-RU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1223640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Box 4"/>
          <p:cNvSpPr txBox="1">
            <a:spLocks noChangeArrowheads="1"/>
          </p:cNvSpPr>
          <p:nvPr/>
        </p:nvSpPr>
        <p:spPr bwMode="auto">
          <a:xfrm>
            <a:off x="523877" y="-33407"/>
            <a:ext cx="882173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sz="2800" b="1" dirty="0" smtClean="0">
                <a:solidFill>
                  <a:srgbClr val="005082"/>
                </a:solidFill>
                <a:cs typeface="Arial" panose="020B0604020202020204" pitchFamily="34" charset="0"/>
              </a:rPr>
              <a:t>Результаты работы участников системы </a:t>
            </a:r>
          </a:p>
          <a:p>
            <a:pPr algn="ctr" eaLnBrk="1" hangingPunct="1"/>
            <a:r>
              <a:rPr lang="ru-RU" sz="2800" b="1" dirty="0">
                <a:solidFill>
                  <a:srgbClr val="005082"/>
                </a:solidFill>
                <a:cs typeface="Arial" panose="020B0604020202020204" pitchFamily="34" charset="0"/>
              </a:rPr>
              <a:t>с</a:t>
            </a:r>
            <a:r>
              <a:rPr lang="ru-RU" sz="2800" b="1" dirty="0" smtClean="0">
                <a:solidFill>
                  <a:srgbClr val="005082"/>
                </a:solidFill>
                <a:cs typeface="Arial" panose="020B0604020202020204" pitchFamily="34" charset="0"/>
              </a:rPr>
              <a:t> 1 мая по 31 мая 2015 года</a:t>
            </a:r>
            <a:endParaRPr lang="ru-RU" altLang="ru-RU" sz="2000" dirty="0">
              <a:solidFill>
                <a:srgbClr val="005082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69010" y="6129341"/>
            <a:ext cx="8915400" cy="538609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2900" b="1" dirty="0" smtClean="0">
                <a:solidFill>
                  <a:srgbClr val="00B050"/>
                </a:solidFill>
              </a:rPr>
              <a:t>44% </a:t>
            </a:r>
            <a:r>
              <a:rPr lang="ru-RU" sz="2900" b="1" dirty="0" smtClean="0">
                <a:solidFill>
                  <a:schemeClr val="accent1">
                    <a:lumMod val="75000"/>
                  </a:schemeClr>
                </a:solidFill>
              </a:rPr>
              <a:t>уведомлений </a:t>
            </a:r>
            <a:r>
              <a:rPr lang="ru-RU" sz="2900" b="1" dirty="0">
                <a:solidFill>
                  <a:schemeClr val="accent1">
                    <a:lumMod val="75000"/>
                  </a:schemeClr>
                </a:solidFill>
              </a:rPr>
              <a:t>присвоен статус </a:t>
            </a:r>
            <a:r>
              <a:rPr lang="ru-RU" sz="2900" b="1" dirty="0">
                <a:solidFill>
                  <a:srgbClr val="00B050"/>
                </a:solidFill>
              </a:rPr>
              <a:t>«Заявка решена»</a:t>
            </a:r>
            <a:endParaRPr lang="ru-RU" sz="2900" dirty="0">
              <a:solidFill>
                <a:srgbClr val="00B050"/>
              </a:solidFill>
            </a:endParaRPr>
          </a:p>
        </p:txBody>
      </p:sp>
      <p:sp>
        <p:nvSpPr>
          <p:cNvPr id="7" name="Прямоугольник 1"/>
          <p:cNvSpPr>
            <a:spLocks noChangeArrowheads="1"/>
          </p:cNvSpPr>
          <p:nvPr/>
        </p:nvSpPr>
        <p:spPr bwMode="auto">
          <a:xfrm>
            <a:off x="4813590" y="1175123"/>
            <a:ext cx="4870821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1" hangingPunct="1"/>
            <a:r>
              <a:rPr lang="ru-RU" altLang="ru-RU" sz="2000" dirty="0" smtClean="0">
                <a:solidFill>
                  <a:srgbClr val="005082"/>
                </a:solidFill>
              </a:rPr>
              <a:t>Всего уведомлений опубликовано: </a:t>
            </a:r>
            <a:r>
              <a:rPr lang="ru-RU" altLang="ru-RU" sz="2000" b="1" dirty="0" smtClean="0">
                <a:solidFill>
                  <a:srgbClr val="005082"/>
                </a:solidFill>
              </a:rPr>
              <a:t>4153</a:t>
            </a:r>
          </a:p>
          <a:p>
            <a:pPr algn="r"/>
            <a:r>
              <a:rPr lang="ru-RU" altLang="ru-RU" sz="2000" dirty="0">
                <a:solidFill>
                  <a:srgbClr val="005082"/>
                </a:solidFill>
              </a:rPr>
              <a:t>Количество поддержек: </a:t>
            </a:r>
            <a:r>
              <a:rPr lang="ru-RU" altLang="ru-RU" sz="2000" b="1" dirty="0">
                <a:solidFill>
                  <a:srgbClr val="005082"/>
                </a:solidFill>
              </a:rPr>
              <a:t>12484</a:t>
            </a:r>
          </a:p>
          <a:p>
            <a:pPr algn="r"/>
            <a:r>
              <a:rPr lang="ru-RU" altLang="ru-RU" sz="2000" dirty="0">
                <a:solidFill>
                  <a:srgbClr val="005082"/>
                </a:solidFill>
              </a:rPr>
              <a:t>Количество оценок работы ведомств: </a:t>
            </a:r>
            <a:r>
              <a:rPr lang="ru-RU" altLang="ru-RU" sz="2000" b="1" dirty="0">
                <a:solidFill>
                  <a:srgbClr val="005082"/>
                </a:solidFill>
              </a:rPr>
              <a:t>1987</a:t>
            </a:r>
          </a:p>
          <a:p>
            <a:pPr algn="r"/>
            <a:r>
              <a:rPr lang="ru-RU" altLang="ru-RU" sz="2000" dirty="0">
                <a:solidFill>
                  <a:srgbClr val="005082"/>
                </a:solidFill>
              </a:rPr>
              <a:t>Количество комментариев: </a:t>
            </a:r>
            <a:r>
              <a:rPr lang="ru-RU" altLang="ru-RU" sz="2000" b="1" dirty="0">
                <a:solidFill>
                  <a:srgbClr val="005082"/>
                </a:solidFill>
              </a:rPr>
              <a:t>12916</a:t>
            </a:r>
            <a:r>
              <a:rPr lang="ru-RU" altLang="ru-RU" sz="2000" dirty="0" smtClean="0">
                <a:solidFill>
                  <a:srgbClr val="005082"/>
                </a:solidFill>
              </a:rPr>
              <a:t>, из них </a:t>
            </a:r>
          </a:p>
          <a:p>
            <a:pPr algn="r"/>
            <a:r>
              <a:rPr lang="ru-RU" altLang="ru-RU" sz="2000" dirty="0">
                <a:solidFill>
                  <a:srgbClr val="005082"/>
                </a:solidFill>
              </a:rPr>
              <a:t>К</a:t>
            </a:r>
            <a:r>
              <a:rPr lang="ru-RU" altLang="ru-RU" sz="2000" dirty="0" smtClean="0">
                <a:solidFill>
                  <a:srgbClr val="005082"/>
                </a:solidFill>
              </a:rPr>
              <a:t>омментариев </a:t>
            </a:r>
            <a:r>
              <a:rPr lang="ru-RU" altLang="ru-RU" sz="2000" dirty="0">
                <a:solidFill>
                  <a:srgbClr val="005082"/>
                </a:solidFill>
              </a:rPr>
              <a:t>граждан </a:t>
            </a:r>
            <a:r>
              <a:rPr lang="ru-RU" altLang="ru-RU" sz="2000" dirty="0" smtClean="0">
                <a:solidFill>
                  <a:srgbClr val="005082"/>
                </a:solidFill>
              </a:rPr>
              <a:t>– </a:t>
            </a:r>
            <a:r>
              <a:rPr lang="ru-RU" altLang="ru-RU" sz="2000" b="1" dirty="0">
                <a:solidFill>
                  <a:srgbClr val="005082"/>
                </a:solidFill>
              </a:rPr>
              <a:t>3579</a:t>
            </a: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213102605"/>
              </p:ext>
            </p:extLst>
          </p:nvPr>
        </p:nvGraphicFramePr>
        <p:xfrm>
          <a:off x="185079" y="934089"/>
          <a:ext cx="9499333" cy="51952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9" name="Группа 8"/>
          <p:cNvGrpSpPr/>
          <p:nvPr/>
        </p:nvGrpSpPr>
        <p:grpSpPr>
          <a:xfrm>
            <a:off x="8138638" y="4075615"/>
            <a:ext cx="1550554" cy="809896"/>
            <a:chOff x="6254419" y="2885933"/>
            <a:chExt cx="1590880" cy="1069187"/>
          </a:xfrm>
        </p:grpSpPr>
        <p:sp>
          <p:nvSpPr>
            <p:cNvPr id="3" name="Скругленная прямоугольная выноска 2"/>
            <p:cNvSpPr/>
            <p:nvPr/>
          </p:nvSpPr>
          <p:spPr>
            <a:xfrm>
              <a:off x="6254419" y="2885933"/>
              <a:ext cx="1585976" cy="1069187"/>
            </a:xfrm>
            <a:prstGeom prst="wedgeRoundRectCallout">
              <a:avLst>
                <a:gd name="adj1" fmla="val 3494"/>
                <a:gd name="adj2" fmla="val 131668"/>
                <a:gd name="adj3" fmla="val 16667"/>
              </a:avLst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TextBox 1"/>
            <p:cNvSpPr txBox="1"/>
            <p:nvPr/>
          </p:nvSpPr>
          <p:spPr>
            <a:xfrm>
              <a:off x="6326998" y="3002780"/>
              <a:ext cx="1518301" cy="835493"/>
            </a:xfrm>
            <a:prstGeom prst="rect">
              <a:avLst/>
            </a:prstGeom>
          </p:spPr>
          <p:txBody>
            <a:bodyPr wrap="square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300" b="1" dirty="0" smtClean="0">
                  <a:solidFill>
                    <a:schemeClr val="tx2"/>
                  </a:solidFill>
                </a:rPr>
                <a:t>Отсутствие финансирования </a:t>
              </a:r>
            </a:p>
            <a:p>
              <a:pPr algn="ctr"/>
              <a:r>
                <a:rPr lang="ru-RU" sz="1300" b="1" dirty="0" smtClean="0">
                  <a:solidFill>
                    <a:schemeClr val="tx2"/>
                  </a:solidFill>
                </a:rPr>
                <a:t>(19)</a:t>
              </a:r>
            </a:p>
          </p:txBody>
        </p:sp>
      </p:grpSp>
      <p:cxnSp>
        <p:nvCxnSpPr>
          <p:cNvPr id="5" name="Прямая соединительная линия 4"/>
          <p:cNvCxnSpPr/>
          <p:nvPr/>
        </p:nvCxnSpPr>
        <p:spPr>
          <a:xfrm>
            <a:off x="8143418" y="5612616"/>
            <a:ext cx="83557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8696678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618879" y="148984"/>
            <a:ext cx="8821738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sz="2000" b="1" dirty="0">
                <a:solidFill>
                  <a:srgbClr val="005082"/>
                </a:solidFill>
                <a:cs typeface="Arial" panose="020B0604020202020204" pitchFamily="34" charset="0"/>
              </a:rPr>
              <a:t>РЕЙТИНГ МИНИСТЕРСТВ и </a:t>
            </a:r>
            <a:r>
              <a:rPr lang="ru-RU" sz="2000" b="1" dirty="0" smtClean="0">
                <a:solidFill>
                  <a:srgbClr val="005082"/>
                </a:solidFill>
                <a:cs typeface="Arial" panose="020B0604020202020204" pitchFamily="34" charset="0"/>
              </a:rPr>
              <a:t>ВЕДОМСТВ</a:t>
            </a:r>
            <a:endParaRPr lang="ru-RU" sz="2000" b="1" dirty="0">
              <a:solidFill>
                <a:srgbClr val="005082"/>
              </a:solidFill>
              <a:cs typeface="Arial" panose="020B0604020202020204" pitchFamily="34" charset="0"/>
            </a:endParaRPr>
          </a:p>
          <a:p>
            <a:pPr algn="ctr"/>
            <a:r>
              <a:rPr lang="ru-RU" dirty="0">
                <a:solidFill>
                  <a:srgbClr val="005082"/>
                </a:solidFill>
                <a:cs typeface="Arial" panose="020B0604020202020204" pitchFamily="34" charset="0"/>
              </a:rPr>
              <a:t>ПО </a:t>
            </a:r>
            <a:r>
              <a:rPr lang="ru-RU" dirty="0" smtClean="0">
                <a:solidFill>
                  <a:srgbClr val="005082"/>
                </a:solidFill>
                <a:cs typeface="Arial" panose="020B0604020202020204" pitchFamily="34" charset="0"/>
              </a:rPr>
              <a:t>ДОЛЕ ПРОСРОЧЕННЫХ УВЕДОМЛЕНИЙ ОТ КОЛИЧЕСТВА ОПУБЛИКОВАННЫХ</a:t>
            </a:r>
            <a:endParaRPr lang="ru-RU" altLang="ru-RU" dirty="0">
              <a:solidFill>
                <a:srgbClr val="005082"/>
              </a:solidFill>
              <a:cs typeface="Arial" panose="020B060402020202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9224905"/>
              </p:ext>
            </p:extLst>
          </p:nvPr>
        </p:nvGraphicFramePr>
        <p:xfrm>
          <a:off x="404952" y="1293222"/>
          <a:ext cx="9196248" cy="3769873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08532"/>
                <a:gridCol w="4397717"/>
                <a:gridCol w="1855409"/>
                <a:gridCol w="1169037"/>
                <a:gridCol w="1265553"/>
              </a:tblGrid>
              <a:tr h="5868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Министерство / Ведомство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Всего опубликованных уведомлений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Просрочено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2159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461770" algn="l"/>
                        </a:tabLs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3698">
                <a:tc grid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Более 500 опубликованных уведомлений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0369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Министерство транспорта и дорожного хозяйства Республики Татарстан</a:t>
                      </a:r>
                      <a:endParaRPr lang="ru-RU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1 396</a:t>
                      </a:r>
                      <a:endParaRPr lang="ru-RU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2400" b="0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ru-RU" sz="24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2400" b="0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1,43%</a:t>
                      </a:r>
                      <a:endParaRPr lang="ru-RU" sz="24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3143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1072621" rtl="0" eaLnBrk="1" fontAlgn="b" latinLnBrk="0" hangingPunct="1"/>
                      <a:r>
                        <a:rPr lang="ru-RU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Министерство строительства, архитектуры и жилищно-коммунального хозяйства Республики Татарстан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1 935</a:t>
                      </a:r>
                      <a:endParaRPr lang="ru-RU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2400" b="0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  <a:endParaRPr lang="ru-RU" sz="24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2400" b="0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0,98%</a:t>
                      </a:r>
                      <a:endParaRPr lang="ru-RU" sz="24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8669045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618879" y="279612"/>
            <a:ext cx="8821738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sz="2000" b="1" dirty="0">
                <a:solidFill>
                  <a:srgbClr val="005082"/>
                </a:solidFill>
                <a:cs typeface="Arial" panose="020B0604020202020204" pitchFamily="34" charset="0"/>
              </a:rPr>
              <a:t>РЕЙТИНГ МИНИСТЕРСТВ и </a:t>
            </a:r>
            <a:r>
              <a:rPr lang="ru-RU" sz="2000" b="1" dirty="0" smtClean="0">
                <a:solidFill>
                  <a:srgbClr val="005082"/>
                </a:solidFill>
                <a:cs typeface="Arial" panose="020B0604020202020204" pitchFamily="34" charset="0"/>
              </a:rPr>
              <a:t>ВЕДОМСТВ</a:t>
            </a:r>
            <a:endParaRPr lang="ru-RU" sz="2000" b="1" dirty="0">
              <a:solidFill>
                <a:srgbClr val="005082"/>
              </a:solidFill>
              <a:cs typeface="Arial" panose="020B0604020202020204" pitchFamily="34" charset="0"/>
            </a:endParaRPr>
          </a:p>
          <a:p>
            <a:pPr algn="ctr"/>
            <a:r>
              <a:rPr lang="ru-RU" dirty="0">
                <a:solidFill>
                  <a:srgbClr val="005082"/>
                </a:solidFill>
                <a:cs typeface="Arial" panose="020B0604020202020204" pitchFamily="34" charset="0"/>
              </a:rPr>
              <a:t>ПО </a:t>
            </a:r>
            <a:r>
              <a:rPr lang="ru-RU" dirty="0" smtClean="0">
                <a:solidFill>
                  <a:srgbClr val="005082"/>
                </a:solidFill>
                <a:cs typeface="Arial" panose="020B0604020202020204" pitchFamily="34" charset="0"/>
              </a:rPr>
              <a:t>ДОЛЕ ПРОСРОЧЕННЫХ УВЕДОМЛЕНИЙ ОТ КОЛИЧЕСТВА ОПУБЛИКОВАННЫХ</a:t>
            </a:r>
            <a:endParaRPr lang="ru-RU" altLang="ru-RU" dirty="0">
              <a:solidFill>
                <a:srgbClr val="005082"/>
              </a:solidFill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4115405"/>
              </p:ext>
            </p:extLst>
          </p:nvPr>
        </p:nvGraphicFramePr>
        <p:xfrm>
          <a:off x="374994" y="1371601"/>
          <a:ext cx="9127109" cy="5286033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46081"/>
                <a:gridCol w="4407737"/>
                <a:gridCol w="2029238"/>
                <a:gridCol w="1118665"/>
                <a:gridCol w="1125388"/>
              </a:tblGrid>
              <a:tr h="4762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Министерство / Ведомство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Всего опубликованных уведомлений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Просрочено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2159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461770" algn="l"/>
                        </a:tabLs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85425">
                <a:tc gridSpan="5">
                  <a:txBody>
                    <a:bodyPr/>
                    <a:lstStyle/>
                    <a:p>
                      <a:pPr marL="0" marR="0" indent="0" algn="ctr" defTabSz="10726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 50 до 500 опубликованных уведомлений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180000" algn="l" defTabSz="1072621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243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2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1072621" rtl="0" eaLnBrk="1" fontAlgn="b" latinLnBrk="0" hangingPunct="1"/>
                      <a:r>
                        <a:rPr lang="ru-RU" sz="2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Государственная жилищная инспекция  Республики Татарстан </a:t>
                      </a:r>
                      <a:endParaRPr lang="ru-RU" sz="2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167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1,19%</a:t>
                      </a:r>
                      <a:endParaRPr lang="ru-RU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243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sz="2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Министерство экологии и природных</a:t>
                      </a:r>
                      <a:r>
                        <a:rPr lang="ru-RU" sz="20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ресурсов Республики Татарстан</a:t>
                      </a:r>
                      <a:endParaRPr lang="ru-RU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185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>
                          <a:solidFill>
                            <a:srgbClr val="008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rgbClr val="008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0%</a:t>
                      </a:r>
                      <a:endParaRPr lang="ru-RU" sz="1800" b="0" i="0" u="none" strike="noStrike" kern="1200" dirty="0">
                        <a:solidFill>
                          <a:srgbClr val="008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243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ru-RU" sz="2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1072621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Управление Федеральной антимонопольной службы РФ по Республике Татарстан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104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rgbClr val="008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1800" b="0" i="0" u="none" strike="noStrike" kern="1200" dirty="0">
                        <a:solidFill>
                          <a:srgbClr val="008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rgbClr val="008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0%</a:t>
                      </a:r>
                      <a:endParaRPr lang="ru-RU" sz="1800" b="0" i="0" u="none" strike="noStrike" kern="1200" dirty="0">
                        <a:solidFill>
                          <a:srgbClr val="008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1793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ru-RU" sz="2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Министерство промышленности и торговли Республики Татарстан</a:t>
                      </a:r>
                      <a:endParaRPr lang="ru-RU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94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>
                          <a:solidFill>
                            <a:srgbClr val="008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rgbClr val="008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0%</a:t>
                      </a:r>
                      <a:endParaRPr lang="ru-RU" sz="1800" b="0" i="0" u="none" strike="noStrike" kern="1200" dirty="0">
                        <a:solidFill>
                          <a:srgbClr val="008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1793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ru-RU" sz="2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1072621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Министерство труда, занятости и социальной защиты Республики Татарстан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85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>
                          <a:solidFill>
                            <a:srgbClr val="008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rgbClr val="008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0%</a:t>
                      </a:r>
                      <a:endParaRPr lang="ru-RU" sz="1800" b="0" i="0" u="none" strike="noStrike" kern="1200" dirty="0">
                        <a:solidFill>
                          <a:srgbClr val="008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1793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ru-RU" sz="2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1072621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Министерство здравоохранения Республики Татарстан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55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rgbClr val="008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1800" b="0" i="0" u="none" strike="noStrike" kern="1200" dirty="0">
                        <a:solidFill>
                          <a:srgbClr val="008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rgbClr val="008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0%</a:t>
                      </a:r>
                      <a:endParaRPr lang="ru-RU" sz="1800" b="0" i="0" u="none" strike="noStrike" kern="1200" dirty="0">
                        <a:solidFill>
                          <a:srgbClr val="008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5007569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618879" y="18356"/>
            <a:ext cx="8821738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sz="2000" b="1" dirty="0">
                <a:solidFill>
                  <a:srgbClr val="005082"/>
                </a:solidFill>
                <a:cs typeface="Arial" panose="020B0604020202020204" pitchFamily="34" charset="0"/>
              </a:rPr>
              <a:t>РЕЙТИНГ МИНИСТЕРСТВ и </a:t>
            </a:r>
            <a:r>
              <a:rPr lang="ru-RU" sz="2000" b="1" dirty="0" smtClean="0">
                <a:solidFill>
                  <a:srgbClr val="005082"/>
                </a:solidFill>
                <a:cs typeface="Arial" panose="020B0604020202020204" pitchFamily="34" charset="0"/>
              </a:rPr>
              <a:t>ВЕДОМСТВ</a:t>
            </a:r>
            <a:endParaRPr lang="ru-RU" sz="2000" b="1" dirty="0">
              <a:solidFill>
                <a:srgbClr val="005082"/>
              </a:solidFill>
              <a:cs typeface="Arial" panose="020B0604020202020204" pitchFamily="34" charset="0"/>
            </a:endParaRPr>
          </a:p>
          <a:p>
            <a:pPr algn="ctr"/>
            <a:r>
              <a:rPr lang="ru-RU" dirty="0">
                <a:solidFill>
                  <a:srgbClr val="005082"/>
                </a:solidFill>
                <a:cs typeface="Arial" panose="020B0604020202020204" pitchFamily="34" charset="0"/>
              </a:rPr>
              <a:t>ПО </a:t>
            </a:r>
            <a:r>
              <a:rPr lang="ru-RU" dirty="0" smtClean="0">
                <a:solidFill>
                  <a:srgbClr val="005082"/>
                </a:solidFill>
                <a:cs typeface="Arial" panose="020B0604020202020204" pitchFamily="34" charset="0"/>
              </a:rPr>
              <a:t>ДОЛЕ ПРОСРОЧЕННЫХ УВЕДОМЛЕНИЙ ОТ КОЛИЧЕСТВА ОПУБЛИКОВАННЫХ</a:t>
            </a:r>
            <a:endParaRPr lang="ru-RU" altLang="ru-RU" dirty="0">
              <a:solidFill>
                <a:srgbClr val="005082"/>
              </a:solidFill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9750079"/>
              </p:ext>
            </p:extLst>
          </p:nvPr>
        </p:nvGraphicFramePr>
        <p:xfrm>
          <a:off x="313509" y="705395"/>
          <a:ext cx="9261564" cy="5786775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666205"/>
                <a:gridCol w="4650377"/>
                <a:gridCol w="233499"/>
                <a:gridCol w="1723957"/>
                <a:gridCol w="230573"/>
                <a:gridCol w="912908"/>
                <a:gridCol w="844045"/>
              </a:tblGrid>
              <a:tr h="4713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Министерство / Ведомство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algn="ctr" defTabSz="1072621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Всего опубликованных уведомлений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1072621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Просрочено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2159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461770" algn="l"/>
                        </a:tabLs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0623">
                <a:tc gridSpan="7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Менее 50 опубликованных уведомлений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806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2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Министерство информатизации и связи </a:t>
                      </a:r>
                      <a:r>
                        <a:rPr lang="ru-RU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РТ</a:t>
                      </a:r>
                      <a:endParaRPr lang="ru-RU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47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endParaRPr lang="ru-RU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8,5%</a:t>
                      </a:r>
                      <a:endParaRPr lang="ru-RU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806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sz="2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1072621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Министерство образования и науки </a:t>
                      </a:r>
                      <a:r>
                        <a:rPr lang="ru-RU" sz="2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РТ</a:t>
                      </a:r>
                      <a:endParaRPr lang="ru-RU" sz="20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endParaRPr lang="ru-RU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7,69%</a:t>
                      </a:r>
                      <a:endParaRPr lang="ru-RU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806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ru-RU" sz="2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1072621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Институт языка, литературы и искусства </a:t>
                      </a:r>
                      <a:r>
                        <a:rPr lang="ru-RU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им. </a:t>
                      </a:r>
                      <a:r>
                        <a:rPr lang="ru-RU" sz="20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Г.Ибрагимова</a:t>
                      </a:r>
                      <a:endParaRPr lang="ru-RU" sz="20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42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endParaRPr lang="ru-RU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4,76%</a:t>
                      </a:r>
                      <a:endParaRPr lang="ru-RU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9696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ru-RU" sz="2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Министерство земельных и имущественных отношений </a:t>
                      </a:r>
                      <a:r>
                        <a:rPr lang="ru-RU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РТ</a:t>
                      </a:r>
                      <a:endParaRPr lang="ru-RU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endParaRPr lang="ru-RU" sz="1800" b="0" i="0" u="none" strike="noStrike" kern="1200" dirty="0">
                        <a:solidFill>
                          <a:srgbClr val="008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rgbClr val="008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1800" b="0" i="0" u="none" strike="noStrike" kern="1200" dirty="0">
                        <a:solidFill>
                          <a:srgbClr val="008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rgbClr val="008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0%</a:t>
                      </a:r>
                      <a:endParaRPr lang="ru-RU" sz="1800" b="0" i="0" u="none" strike="noStrike" kern="1200" dirty="0">
                        <a:solidFill>
                          <a:srgbClr val="008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9696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ru-RU" sz="2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Минист</a:t>
                      </a:r>
                      <a:r>
                        <a:rPr lang="ru-RU" sz="20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ерство внутренних дел по </a:t>
                      </a:r>
                      <a:r>
                        <a:rPr lang="ru-RU" sz="20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РТ </a:t>
                      </a:r>
                      <a:endParaRPr lang="ru-RU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endParaRPr lang="ru-RU" sz="1800" b="0" i="0" u="none" strike="noStrike" kern="1200" dirty="0">
                        <a:solidFill>
                          <a:srgbClr val="008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>
                          <a:solidFill>
                            <a:srgbClr val="008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rgbClr val="008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0%</a:t>
                      </a:r>
                      <a:endParaRPr lang="ru-RU" sz="1800" b="0" i="0" u="none" strike="noStrike" kern="1200" dirty="0">
                        <a:solidFill>
                          <a:srgbClr val="008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9696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ru-RU" sz="2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Министерство</a:t>
                      </a:r>
                      <a:r>
                        <a:rPr lang="ru-RU" sz="20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сельского хозяйства и продовольствия </a:t>
                      </a:r>
                      <a:r>
                        <a:rPr lang="ru-RU" sz="20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РТ </a:t>
                      </a:r>
                      <a:endParaRPr lang="ru-RU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endParaRPr lang="ru-RU" sz="1800" b="0" i="0" u="none" strike="noStrike" kern="1200" dirty="0">
                        <a:solidFill>
                          <a:srgbClr val="008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>
                          <a:solidFill>
                            <a:srgbClr val="008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rgbClr val="008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0%</a:t>
                      </a:r>
                      <a:endParaRPr lang="ru-RU" sz="1800" b="0" i="0" u="none" strike="noStrike" kern="1200" dirty="0">
                        <a:solidFill>
                          <a:srgbClr val="008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3381">
                <a:tc gridSpan="7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 поступало уведомлений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9696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2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Государственная инспекция труда в </a:t>
                      </a:r>
                      <a:r>
                        <a:rPr lang="ru-RU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РТ</a:t>
                      </a:r>
                      <a:endParaRPr lang="ru-RU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2401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sz="2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Министерство экономики </a:t>
                      </a:r>
                      <a:r>
                        <a:rPr lang="ru-RU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РТ</a:t>
                      </a:r>
                      <a:endParaRPr lang="ru-RU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5034852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523877" y="91441"/>
            <a:ext cx="882173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sz="2000" b="1" dirty="0">
                <a:solidFill>
                  <a:srgbClr val="005082"/>
                </a:solidFill>
                <a:cs typeface="Arial" panose="020B0604020202020204" pitchFamily="34" charset="0"/>
              </a:rPr>
              <a:t>РЕЙТИНГ </a:t>
            </a:r>
            <a:r>
              <a:rPr lang="ru-RU" sz="2000" b="1" dirty="0" smtClean="0">
                <a:solidFill>
                  <a:srgbClr val="005082"/>
                </a:solidFill>
                <a:cs typeface="Arial" panose="020B0604020202020204" pitchFamily="34" charset="0"/>
              </a:rPr>
              <a:t>МУНИЦИПАЛЬНЫХ ОБРАЗОВАНИЙ</a:t>
            </a:r>
          </a:p>
          <a:p>
            <a:pPr algn="ctr" eaLnBrk="1" hangingPunct="1"/>
            <a:r>
              <a:rPr lang="ru-RU" sz="2000" dirty="0" smtClean="0">
                <a:solidFill>
                  <a:srgbClr val="005082"/>
                </a:solidFill>
                <a:cs typeface="Arial" panose="020B0604020202020204" pitchFamily="34" charset="0"/>
              </a:rPr>
              <a:t>ПО ДОЛЕ ПРОСРОЧЕННЫХ УВЕДОМЛЕНИЙ ОТ ОБЩЕГО КОЛИЧЕСТВА ОПУБЛИКОВАННЫХ</a:t>
            </a:r>
            <a:endParaRPr lang="ru-RU" altLang="ru-RU" sz="2000" dirty="0">
              <a:solidFill>
                <a:srgbClr val="005082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32322" y="1476102"/>
            <a:ext cx="8457339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800" dirty="0"/>
          </a:p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07158" y="5674800"/>
            <a:ext cx="945517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">
              <a:spcAft>
                <a:spcPts val="600"/>
              </a:spcAft>
            </a:pPr>
            <a:r>
              <a:rPr lang="ru-RU" sz="2800" dirty="0" smtClean="0"/>
              <a:t>Остальные муниципальные районы не имеют просроченных уведомлений за отчетный период</a:t>
            </a:r>
            <a:endParaRPr lang="ru-RU" sz="2800" dirty="0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7221998"/>
              </p:ext>
            </p:extLst>
          </p:nvPr>
        </p:nvGraphicFramePr>
        <p:xfrm>
          <a:off x="354840" y="1332368"/>
          <a:ext cx="9134820" cy="4298061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42369"/>
                <a:gridCol w="3265358"/>
                <a:gridCol w="1733266"/>
                <a:gridCol w="1624083"/>
                <a:gridCol w="1969744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Наименование</a:t>
                      </a:r>
                      <a:r>
                        <a:rPr lang="ru-RU" sz="20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муниципального района/городского округа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Всего уведомлений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2159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461770" algn="l"/>
                        </a:tabLs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Из них просрочено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2159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461770" algn="l"/>
                        </a:tabLst>
                      </a:pP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Доля просроченных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440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2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1072621" rtl="0" eaLnBrk="1" fontAlgn="b" latinLnBrk="0" hangingPunct="1">
                        <a:lnSpc>
                          <a:spcPct val="150000"/>
                        </a:lnSpc>
                      </a:pPr>
                      <a:r>
                        <a:rPr lang="ru-RU" sz="2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Казань</a:t>
                      </a:r>
                      <a:endParaRPr lang="ru-RU" sz="2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>
                        <a:lnSpc>
                          <a:spcPct val="150000"/>
                        </a:lnSpc>
                      </a:pPr>
                      <a:r>
                        <a:rPr lang="ru-RU" sz="2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ru-RU" sz="20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151</a:t>
                      </a:r>
                      <a:endParaRPr lang="ru-RU" sz="2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>
                        <a:lnSpc>
                          <a:spcPct val="150000"/>
                        </a:lnSpc>
                      </a:pPr>
                      <a:r>
                        <a:rPr lang="ru-RU" sz="2000" b="0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endParaRPr lang="ru-RU" sz="20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>
                        <a:lnSpc>
                          <a:spcPct val="150000"/>
                        </a:lnSpc>
                      </a:pPr>
                      <a:r>
                        <a:rPr lang="en-US" sz="2000" b="0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0,1%</a:t>
                      </a:r>
                      <a:endParaRPr lang="ru-RU" sz="20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707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sz="2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ru-RU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Набережные Челны</a:t>
                      </a:r>
                      <a:endParaRPr lang="ru-RU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>
                        <a:lnSpc>
                          <a:spcPct val="150000"/>
                        </a:lnSpc>
                      </a:pPr>
                      <a:r>
                        <a:rPr lang="ru-RU" sz="2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380</a:t>
                      </a:r>
                      <a:endParaRPr lang="ru-RU" sz="2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>
                        <a:lnSpc>
                          <a:spcPct val="150000"/>
                        </a:lnSpc>
                      </a:pPr>
                      <a:r>
                        <a:rPr lang="ru-RU" sz="2000" b="0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ru-RU" sz="20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>
                        <a:lnSpc>
                          <a:spcPct val="150000"/>
                        </a:lnSpc>
                      </a:pPr>
                      <a:r>
                        <a:rPr lang="en-US" sz="2000" b="0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2,9%</a:t>
                      </a:r>
                      <a:endParaRPr lang="ru-RU" sz="20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570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ru-RU" sz="2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1072621" rtl="0" eaLnBrk="1" fontAlgn="b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Альметьевский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>
                        <a:lnSpc>
                          <a:spcPct val="150000"/>
                        </a:lnSpc>
                      </a:pPr>
                      <a:r>
                        <a:rPr lang="ru-RU" sz="2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239</a:t>
                      </a:r>
                      <a:endParaRPr lang="ru-RU" sz="2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>
                        <a:lnSpc>
                          <a:spcPct val="150000"/>
                        </a:lnSpc>
                      </a:pPr>
                      <a:r>
                        <a:rPr lang="ru-RU" sz="2000" b="0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ru-RU" sz="20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>
                        <a:lnSpc>
                          <a:spcPct val="150000"/>
                        </a:lnSpc>
                      </a:pPr>
                      <a:r>
                        <a:rPr lang="en-US" sz="2000" b="0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ru-RU" sz="2000" b="0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,7%</a:t>
                      </a:r>
                      <a:endParaRPr lang="ru-RU" sz="20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ru-RU" sz="2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ru-RU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Высокогорский</a:t>
                      </a:r>
                      <a:endParaRPr lang="ru-RU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>
                        <a:lnSpc>
                          <a:spcPct val="150000"/>
                        </a:lnSpc>
                      </a:pPr>
                      <a:r>
                        <a:rPr lang="ru-RU" sz="2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</a:t>
                      </a:r>
                      <a:endParaRPr lang="ru-RU" sz="2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>
                        <a:lnSpc>
                          <a:spcPct val="150000"/>
                        </a:lnSpc>
                      </a:pPr>
                      <a:r>
                        <a:rPr lang="ru-RU" sz="2000" b="0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ru-RU" sz="20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>
                        <a:lnSpc>
                          <a:spcPct val="150000"/>
                        </a:lnSpc>
                      </a:pPr>
                      <a:r>
                        <a:rPr lang="ru-RU" sz="2000" b="0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43%</a:t>
                      </a:r>
                      <a:endParaRPr lang="ru-RU" sz="20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6866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ru-RU" sz="2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1072621" rtl="0" eaLnBrk="1" fontAlgn="b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Тукаевский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>
                        <a:lnSpc>
                          <a:spcPct val="150000"/>
                        </a:lnSpc>
                      </a:pPr>
                      <a:r>
                        <a:rPr lang="ru-RU" sz="2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ru-RU" sz="2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>
                        <a:lnSpc>
                          <a:spcPct val="150000"/>
                        </a:lnSpc>
                      </a:pPr>
                      <a:r>
                        <a:rPr lang="ru-RU" sz="2000" b="0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20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>
                        <a:lnSpc>
                          <a:spcPct val="150000"/>
                        </a:lnSpc>
                      </a:pPr>
                      <a:r>
                        <a:rPr lang="ru-RU" sz="2000" b="0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7,1%</a:t>
                      </a:r>
                      <a:endParaRPr lang="ru-RU" sz="20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6823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ru-RU" sz="2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1072621" rtl="0" eaLnBrk="1" fontAlgn="b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Рыбно-Слободской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>
                        <a:lnSpc>
                          <a:spcPct val="150000"/>
                        </a:lnSpc>
                      </a:pPr>
                      <a:r>
                        <a:rPr lang="ru-RU" sz="2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ru-RU" sz="2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>
                        <a:lnSpc>
                          <a:spcPct val="150000"/>
                        </a:lnSpc>
                      </a:pPr>
                      <a:r>
                        <a:rPr lang="ru-RU" sz="2000" b="0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20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>
                        <a:lnSpc>
                          <a:spcPct val="150000"/>
                        </a:lnSpc>
                      </a:pPr>
                      <a:r>
                        <a:rPr lang="ru-RU" sz="2000" b="0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20%</a:t>
                      </a:r>
                      <a:endParaRPr lang="ru-RU" sz="20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240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ru-RU" sz="2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1072621" rtl="0" eaLnBrk="1" fontAlgn="b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Алькеевский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>
                        <a:lnSpc>
                          <a:spcPct val="150000"/>
                        </a:lnSpc>
                      </a:pPr>
                      <a:r>
                        <a:rPr lang="ru-RU" sz="2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ru-RU" sz="2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>
                        <a:lnSpc>
                          <a:spcPct val="150000"/>
                        </a:lnSpc>
                      </a:pPr>
                      <a:r>
                        <a:rPr lang="ru-RU" sz="2000" b="0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20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>
                        <a:lnSpc>
                          <a:spcPct val="150000"/>
                        </a:lnSpc>
                      </a:pPr>
                      <a:r>
                        <a:rPr lang="ru-RU" sz="2000" b="0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25%</a:t>
                      </a:r>
                      <a:endParaRPr lang="ru-RU" sz="20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6324154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618879" y="148984"/>
            <a:ext cx="8821738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sz="2000" b="1" dirty="0">
                <a:solidFill>
                  <a:srgbClr val="005082"/>
                </a:solidFill>
                <a:cs typeface="Arial" panose="020B0604020202020204" pitchFamily="34" charset="0"/>
              </a:rPr>
              <a:t>РЕЙТИНГ МИНИСТЕРСТВ и </a:t>
            </a:r>
            <a:r>
              <a:rPr lang="ru-RU" sz="2000" b="1" dirty="0" smtClean="0">
                <a:solidFill>
                  <a:srgbClr val="005082"/>
                </a:solidFill>
                <a:cs typeface="Arial" panose="020B0604020202020204" pitchFamily="34" charset="0"/>
              </a:rPr>
              <a:t>ВЕДОМСТВ</a:t>
            </a:r>
            <a:endParaRPr lang="ru-RU" sz="2000" b="1" dirty="0">
              <a:solidFill>
                <a:srgbClr val="005082"/>
              </a:solidFill>
              <a:cs typeface="Arial" panose="020B0604020202020204" pitchFamily="34" charset="0"/>
            </a:endParaRPr>
          </a:p>
          <a:p>
            <a:pPr algn="ctr"/>
            <a:r>
              <a:rPr lang="ru-RU" dirty="0">
                <a:solidFill>
                  <a:srgbClr val="005082"/>
                </a:solidFill>
                <a:cs typeface="Arial" panose="020B0604020202020204" pitchFamily="34" charset="0"/>
              </a:rPr>
              <a:t>ПО </a:t>
            </a:r>
            <a:r>
              <a:rPr lang="ru-RU" dirty="0" smtClean="0">
                <a:solidFill>
                  <a:srgbClr val="005082"/>
                </a:solidFill>
                <a:cs typeface="Arial" panose="020B0604020202020204" pitchFamily="34" charset="0"/>
              </a:rPr>
              <a:t>ДОЛЕ РЕШЕННЫХ УВЕДОМЛЕНИЙ ОТ КОЛИЧЕСТВА ОПУБЛИКОВАННЫХ</a:t>
            </a:r>
            <a:endParaRPr lang="ru-RU" altLang="ru-RU" dirty="0">
              <a:solidFill>
                <a:srgbClr val="005082"/>
              </a:solidFill>
              <a:cs typeface="Arial" panose="020B060402020202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733331"/>
              </p:ext>
            </p:extLst>
          </p:nvPr>
        </p:nvGraphicFramePr>
        <p:xfrm>
          <a:off x="533738" y="1058091"/>
          <a:ext cx="8992020" cy="405841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88569"/>
                <a:gridCol w="4633833"/>
                <a:gridCol w="1819755"/>
                <a:gridCol w="1073790"/>
                <a:gridCol w="976073"/>
              </a:tblGrid>
              <a:tr h="7290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Министерство / Ведомство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Всего опубликованных уведомлений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Заявка решена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2159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461770" algn="l"/>
                        </a:tabLs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50014">
                <a:tc grid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Более 500 опубликованных уведомлений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3294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2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1072621" rtl="0" eaLnBrk="1" fontAlgn="b" latinLnBrk="0" hangingPunct="1"/>
                      <a:r>
                        <a:rPr lang="ru-RU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Министерство строительства, архитектуры и жилищно-коммунального хозяйства Республики Татарстан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2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1 935</a:t>
                      </a:r>
                      <a:endParaRPr lang="ru-RU" sz="2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2000" b="0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892</a:t>
                      </a:r>
                      <a:endParaRPr lang="ru-RU" sz="20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2000" b="0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46,09%</a:t>
                      </a:r>
                      <a:endParaRPr lang="ru-RU" sz="20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3210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sz="2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Министерство транспорта и дорожного хозяйства Республики Татарстан</a:t>
                      </a:r>
                      <a:endParaRPr lang="ru-RU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2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1 396</a:t>
                      </a:r>
                      <a:endParaRPr lang="ru-RU" sz="2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2000" b="0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477</a:t>
                      </a:r>
                      <a:endParaRPr lang="ru-RU" sz="20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1072621" rtl="0" eaLnBrk="1" fontAlgn="b" latinLnBrk="0" hangingPunct="1"/>
                      <a:r>
                        <a:rPr lang="ru-RU" sz="2000" b="0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34,16%</a:t>
                      </a:r>
                      <a:endParaRPr lang="ru-RU" sz="20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80060" y="5303520"/>
            <a:ext cx="896055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/>
              <a:t>В соответствии Постановлением Кабинета Министров Республики Татарстан от </a:t>
            </a:r>
            <a:r>
              <a:rPr lang="ru-RU" sz="2200" dirty="0"/>
              <a:t>28 января 2014 г. N </a:t>
            </a:r>
            <a:r>
              <a:rPr lang="ru-RU" sz="2200" dirty="0" smtClean="0"/>
              <a:t>44 –  в ежеквартальной отчетности доля </a:t>
            </a:r>
            <a:r>
              <a:rPr lang="ru-RU" sz="2200" dirty="0"/>
              <a:t>поступивших </a:t>
            </a:r>
            <a:r>
              <a:rPr lang="ru-RU" sz="2200" dirty="0" smtClean="0"/>
              <a:t>заявок, </a:t>
            </a:r>
            <a:r>
              <a:rPr lang="ru-RU" sz="2200" dirty="0"/>
              <a:t>которым присвоен статус </a:t>
            </a:r>
            <a:r>
              <a:rPr lang="ru-RU" sz="2200" dirty="0" smtClean="0"/>
              <a:t>«Заявка решена» должна превышать 50%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2584145291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27082</TotalTime>
  <Words>1729</Words>
  <Application>Microsoft Office PowerPoint</Application>
  <PresentationFormat>Лист A4 (210x297 мм)</PresentationFormat>
  <Paragraphs>837</Paragraphs>
  <Slides>22</Slides>
  <Notes>21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7" baseType="lpstr">
      <vt:lpstr>Arial</vt:lpstr>
      <vt:lpstr>Calibri</vt:lpstr>
      <vt:lpstr>Tahoma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МР-Елена Кораблева</dc:creator>
  <cp:lastModifiedBy>Мубаракшин А.Ф.</cp:lastModifiedBy>
  <cp:revision>1700</cp:revision>
  <cp:lastPrinted>2015-06-02T15:53:43Z</cp:lastPrinted>
  <dcterms:created xsi:type="dcterms:W3CDTF">2006-08-16T00:00:00Z</dcterms:created>
  <dcterms:modified xsi:type="dcterms:W3CDTF">2015-06-02T22:17:12Z</dcterms:modified>
</cp:coreProperties>
</file>