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92" r:id="rId3"/>
    <p:sldId id="300" r:id="rId4"/>
    <p:sldId id="299" r:id="rId5"/>
    <p:sldId id="293" r:id="rId6"/>
    <p:sldId id="297" r:id="rId7"/>
    <p:sldId id="294" r:id="rId8"/>
    <p:sldId id="296" r:id="rId9"/>
    <p:sldId id="298" r:id="rId10"/>
    <p:sldId id="258" r:id="rId11"/>
    <p:sldId id="260" r:id="rId12"/>
    <p:sldId id="262" r:id="rId13"/>
    <p:sldId id="263" r:id="rId14"/>
    <p:sldId id="264" r:id="rId15"/>
    <p:sldId id="261" r:id="rId16"/>
    <p:sldId id="259" r:id="rId17"/>
    <p:sldId id="265" r:id="rId18"/>
    <p:sldId id="267" r:id="rId19"/>
    <p:sldId id="266" r:id="rId20"/>
    <p:sldId id="268" r:id="rId21"/>
    <p:sldId id="269" r:id="rId22"/>
    <p:sldId id="270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238"/>
    <a:srgbClr val="607D8B"/>
    <a:srgbClr val="CFD8DC"/>
    <a:srgbClr val="FF5722"/>
    <a:srgbClr val="B0BEC5"/>
    <a:srgbClr val="90A4AE"/>
    <a:srgbClr val="455A6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3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4DE2C-C97D-484C-BF9D-3D18A4E196B2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6206F-0518-4848-9182-232B0D0631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6206F-0518-4848-9182-232B0D0631B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6206F-0518-4848-9182-232B0D0631B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5C40-08DC-4A19-B935-D478684E8FB6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D8D00-D2F0-4B24-A5E9-3F29DC215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5C40-08DC-4A19-B935-D478684E8FB6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D8D00-D2F0-4B24-A5E9-3F29DC215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5C40-08DC-4A19-B935-D478684E8FB6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D8D00-D2F0-4B24-A5E9-3F29DC215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5C40-08DC-4A19-B935-D478684E8FB6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D8D00-D2F0-4B24-A5E9-3F29DC215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5C40-08DC-4A19-B935-D478684E8FB6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D8D00-D2F0-4B24-A5E9-3F29DC215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5C40-08DC-4A19-B935-D478684E8FB6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D8D00-D2F0-4B24-A5E9-3F29DC215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5C40-08DC-4A19-B935-D478684E8FB6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D8D00-D2F0-4B24-A5E9-3F29DC215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5C40-08DC-4A19-B935-D478684E8FB6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D8D00-D2F0-4B24-A5E9-3F29DC215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5C40-08DC-4A19-B935-D478684E8FB6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D8D00-D2F0-4B24-A5E9-3F29DC215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5C40-08DC-4A19-B935-D478684E8FB6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D8D00-D2F0-4B24-A5E9-3F29DC215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15C40-08DC-4A19-B935-D478684E8FB6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D8D00-D2F0-4B24-A5E9-3F29DC215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15C40-08DC-4A19-B935-D478684E8FB6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D8D00-D2F0-4B24-A5E9-3F29DC215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91591" y="3214686"/>
            <a:ext cx="4857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«Инспектор»</a:t>
            </a:r>
            <a:r>
              <a:rPr lang="en-US" sz="3200" b="1" dirty="0" smtClean="0">
                <a:solidFill>
                  <a:schemeClr val="bg1"/>
                </a:solidFill>
              </a:rPr>
              <a:t> — </a:t>
            </a:r>
            <a:r>
              <a:rPr lang="ru-RU" sz="3200" b="1" dirty="0" smtClean="0">
                <a:solidFill>
                  <a:schemeClr val="bg1"/>
                </a:solidFill>
              </a:rPr>
              <a:t>мобильное приложение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Vlad\Desktop\!Output\Launch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89215" y="857232"/>
            <a:ext cx="2697626" cy="509200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91591" y="4221312"/>
            <a:ext cx="485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для фиксации нарушений ПДД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в Республике Татарстан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076" name="Picture 4" descr="C:\Users\Vlad\Desktop\!Output\sta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785794"/>
            <a:ext cx="2022549" cy="1928826"/>
          </a:xfrm>
          <a:prstGeom prst="rect">
            <a:avLst/>
          </a:prstGeom>
          <a:noFill/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5572132" y="2357430"/>
            <a:ext cx="2428892" cy="228601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91591" y="5429264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C000"/>
                </a:solidFill>
              </a:rPr>
              <a:t>5 </a:t>
            </a:r>
            <a:r>
              <a:rPr lang="ru-RU" sz="1400" dirty="0" smtClean="0">
                <a:solidFill>
                  <a:srgbClr val="FFC000"/>
                </a:solidFill>
              </a:rPr>
              <a:t>ноябр</a:t>
            </a:r>
            <a:r>
              <a:rPr lang="ru-RU" sz="1400" dirty="0" smtClean="0">
                <a:solidFill>
                  <a:srgbClr val="FFC000"/>
                </a:solidFill>
              </a:rPr>
              <a:t>я </a:t>
            </a:r>
            <a:r>
              <a:rPr lang="ru-RU" sz="1400" dirty="0" smtClean="0">
                <a:solidFill>
                  <a:srgbClr val="FFC000"/>
                </a:solidFill>
              </a:rPr>
              <a:t>2014 г.</a:t>
            </a:r>
          </a:p>
          <a:p>
            <a:endParaRPr lang="ru-RU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3000372"/>
            <a:ext cx="4183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5722"/>
                </a:solidFill>
              </a:rPr>
              <a:t>Первый запуск</a:t>
            </a:r>
            <a:endParaRPr lang="ru-RU" sz="4800" b="1" dirty="0">
              <a:solidFill>
                <a:srgbClr val="FF572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2643182"/>
            <a:ext cx="299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263238"/>
                </a:solidFill>
              </a:rPr>
              <a:t>МОБИЛЬНОЕ ПРИЛОЖЕНИЕ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3286148" cy="62028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3820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Пройти обучение?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Видеоролики могут быть отклонены ГИБДД, например, если на них не будет видно номера нарушителя или дорожных знаков. </a:t>
            </a:r>
          </a:p>
          <a:p>
            <a:endParaRPr lang="ru-RU" dirty="0">
              <a:solidFill>
                <a:srgbClr val="263238"/>
              </a:solidFill>
            </a:endParaRPr>
          </a:p>
          <a:p>
            <a:r>
              <a:rPr lang="ru-RU" dirty="0" smtClean="0">
                <a:solidFill>
                  <a:srgbClr val="263238"/>
                </a:solidFill>
              </a:rPr>
              <a:t>Перед началом съемки рекомендуется пройти обучение.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67"/>
            <a:ext cx="3286148" cy="62028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3109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Вход в систему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214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Для работы с заявками необходима учетная запись Портала государственных и муниципальных услуг Республики Татарстан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67"/>
            <a:ext cx="3286147" cy="62028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2614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Регистрация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При отсутствии учетной записи 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67"/>
            <a:ext cx="3286147" cy="62028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2948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Съемка видео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После входа открывается экран съемки видео. В дальнейшем этот экран открывается сразу при запуске приложения, чтобы немедленно зафиксировать нарушение на видео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3000372"/>
            <a:ext cx="59499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5722"/>
                </a:solidFill>
              </a:rPr>
              <a:t>Создание и отправка </a:t>
            </a:r>
            <a:br>
              <a:rPr lang="ru-RU" sz="4800" b="1" dirty="0" smtClean="0">
                <a:solidFill>
                  <a:srgbClr val="FF5722"/>
                </a:solidFill>
              </a:rPr>
            </a:br>
            <a:r>
              <a:rPr lang="ru-RU" sz="4800" b="1" dirty="0" smtClean="0">
                <a:solidFill>
                  <a:srgbClr val="FF5722"/>
                </a:solidFill>
              </a:rPr>
              <a:t>заявки</a:t>
            </a:r>
            <a:endParaRPr lang="ru-RU" sz="4800" b="1" dirty="0">
              <a:solidFill>
                <a:srgbClr val="FF572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2643182"/>
            <a:ext cx="299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263238"/>
                </a:solidFill>
              </a:rPr>
              <a:t>МОБИЛЬНОЕ ПРИЛОЖЕНИЕ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Vlad\Desktop\!Output\Схема-Народный-инспектор1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175095"/>
            <a:ext cx="9144000" cy="646161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14546" y="285728"/>
            <a:ext cx="5000660" cy="1214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67"/>
            <a:ext cx="3286147" cy="62028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2948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Съемка видео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При съемке видео снимаются несколько роликов подряд, чтобы в дальнейшем можно было выбрать наиболее удачные для отправки</a:t>
            </a:r>
            <a:r>
              <a:rPr lang="en-US" dirty="0" smtClean="0">
                <a:solidFill>
                  <a:srgbClr val="263238"/>
                </a:solidFill>
              </a:rPr>
              <a:t> </a:t>
            </a:r>
            <a:r>
              <a:rPr lang="ru-RU" dirty="0" smtClean="0">
                <a:solidFill>
                  <a:srgbClr val="263238"/>
                </a:solidFill>
              </a:rPr>
              <a:t>в ГИБДД.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67"/>
            <a:ext cx="3286146" cy="62028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2657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Идет съемка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Кнопка записи располагается в центре экрана. По итогам тестов, такое расположение удобнее при съемке одной рукой, требует меньше внимания на «прицеливание»</a:t>
            </a:r>
            <a:endParaRPr lang="en-US" dirty="0" smtClean="0">
              <a:solidFill>
                <a:srgbClr val="26323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058" y="857232"/>
            <a:ext cx="2022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Счетчик отснятых видео</a:t>
            </a:r>
            <a:endParaRPr lang="ru-RU" sz="14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3214678" y="1071546"/>
            <a:ext cx="642942" cy="3461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67"/>
            <a:ext cx="3286146" cy="62028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1727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Галерея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214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Коллекция отснятого видео. На основе роликов из галереи формируются заявки в ГИБДД. После отправки заявки видео удаляется из галереи.  </a:t>
            </a:r>
          </a:p>
          <a:p>
            <a:endParaRPr lang="ru-RU" dirty="0">
              <a:solidFill>
                <a:srgbClr val="263238"/>
              </a:solidFill>
            </a:endParaRPr>
          </a:p>
          <a:p>
            <a:r>
              <a:rPr lang="ru-RU" dirty="0" smtClean="0">
                <a:solidFill>
                  <a:srgbClr val="263238"/>
                </a:solidFill>
              </a:rPr>
              <a:t>Кнопка «Отправить» - переход к созданию заявки</a:t>
            </a:r>
            <a:endParaRPr lang="ru-RU" dirty="0">
              <a:solidFill>
                <a:srgbClr val="26323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058" y="1214422"/>
            <a:ext cx="2137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Быстрый доступ к камере</a:t>
            </a:r>
            <a:endParaRPr lang="ru-RU" sz="1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214678" y="1428736"/>
            <a:ext cx="642942" cy="3461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785794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Меню</a:t>
            </a:r>
            <a:endParaRPr lang="ru-RU" sz="14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7158" y="1071546"/>
            <a:ext cx="642942" cy="571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3000372"/>
            <a:ext cx="4050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5722"/>
                </a:solidFill>
              </a:rPr>
              <a:t>Цели и задачи</a:t>
            </a:r>
            <a:endParaRPr lang="ru-RU" sz="4800" b="1" dirty="0">
              <a:solidFill>
                <a:srgbClr val="FF572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2643182"/>
            <a:ext cx="390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263238"/>
                </a:solidFill>
              </a:rPr>
              <a:t>ПРЕДПОСЫЛКИ СОЗДАНИЯ СИСТЕМЫ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67"/>
            <a:ext cx="3286146" cy="62028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2874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Заявка, шаг 1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На основе ранее снятых видео формируется заявка. Шаг 1: Добавление дополнительных роликов и уточнение места нарушения  (при необходимости)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68"/>
            <a:ext cx="3286146" cy="62028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2874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Заявка, шаг 1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1" y="2428868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Выбор дополнительных роликов из галереи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68"/>
            <a:ext cx="3286145" cy="62028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2874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Заявка, шаг 1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1" y="2428868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Уточнение адреса нарушения, при необходимости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69"/>
            <a:ext cx="3286144" cy="62028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2769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Заявка, шаг 2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1" y="2428868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Необходимо указать категорию нарушения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0"/>
            <a:ext cx="3286144" cy="62028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2769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Заявка, шаг 3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1" y="2428868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При необходимости, дополнительный комментарий для сотрудников ГИБДД.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0"/>
            <a:ext cx="3286143" cy="62028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2769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Заявка, шаг 4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1" y="2428868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Внесение личных данных заявителя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1"/>
            <a:ext cx="3286143" cy="62028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2769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Заявка, шаг 5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1" y="2428868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Предварительный просмотр готовой заявки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1"/>
            <a:ext cx="3286142" cy="62028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2769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Заявка, шаг 5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1" y="2428868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Предварительный просмотр готовой заявки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2"/>
            <a:ext cx="3286142" cy="62028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3451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Отправка заявки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В связи большим объемом передаваемых данных рекомендуется отправлять видео через </a:t>
            </a:r>
            <a:r>
              <a:rPr lang="en-US" dirty="0" err="1" smtClean="0">
                <a:solidFill>
                  <a:srgbClr val="263238"/>
                </a:solidFill>
              </a:rPr>
              <a:t>WiFi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2"/>
            <a:ext cx="3286141" cy="62028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3020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Идет отправка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Передача данных по Интернет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714356"/>
            <a:ext cx="790101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Цели:</a:t>
            </a:r>
          </a:p>
          <a:p>
            <a:pPr marL="0" indent="0">
              <a:buNone/>
            </a:pPr>
            <a:r>
              <a:rPr lang="ru-RU" sz="2400" dirty="0" smtClean="0"/>
              <a:t>Создание </a:t>
            </a:r>
            <a:r>
              <a:rPr lang="ru-RU" sz="2400" dirty="0" smtClean="0"/>
              <a:t>механизма общественного контроля за ситуацией на дорогах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Улучшение состояния безопасности дорожного движения в Республике Татарстан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Задача:</a:t>
            </a:r>
          </a:p>
          <a:p>
            <a:pPr marL="0" indent="0">
              <a:buNone/>
            </a:pPr>
            <a:r>
              <a:rPr lang="ru-RU" sz="2400" dirty="0" smtClean="0"/>
              <a:t>Создание мобильного приложения, с помощью которого жители Республики смогут сообщать в ГИБДД МВД по РТ и административно-технические инспекции  о фактах нарушения правил дорожного движения и парковки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3"/>
            <a:ext cx="3286141" cy="620287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3871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Заявка отправлена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Отправленная заявка перемещается в раздел «Мои заявки»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3"/>
            <a:ext cx="3286140" cy="620287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2996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Список заявок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По мере рассмотрения в ГИБДД в заявке меняется статус, появляется  комментарий работника ГИБДД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4"/>
            <a:ext cx="3286140" cy="62028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3553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Просмотр заявки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По мере рассмотрения в ГИБДД в заявке меняется статус, появляется  комментарий работника ГИБДД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3000372"/>
            <a:ext cx="48098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5722"/>
                </a:solidFill>
              </a:rPr>
              <a:t>Меню навигации</a:t>
            </a:r>
            <a:endParaRPr lang="ru-RU" sz="4800" b="1" dirty="0">
              <a:solidFill>
                <a:srgbClr val="FF572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2643182"/>
            <a:ext cx="299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263238"/>
                </a:solidFill>
              </a:rPr>
              <a:t>МОБИЛЬНОЕ ПРИЛОЖЕНИЕ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4"/>
            <a:ext cx="3286139" cy="62028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4480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Навигационное меню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Перемещение по основным экранам приложения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3000372"/>
            <a:ext cx="2812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5722"/>
                </a:solidFill>
              </a:rPr>
              <a:t>Обучение</a:t>
            </a:r>
            <a:endParaRPr lang="ru-RU" sz="4800" b="1" dirty="0">
              <a:solidFill>
                <a:srgbClr val="FF572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2643182"/>
            <a:ext cx="299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263238"/>
                </a:solidFill>
              </a:rPr>
              <a:t>МОБИЛЬНОЕ ПРИЛОЖЕНИЕ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5"/>
            <a:ext cx="3286139" cy="6202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3389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Обучение, шаг 1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Объяснение общих моментов при работе с приложением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5"/>
            <a:ext cx="3286138" cy="6202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3389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Обучение, шаг 2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Объяснение общих моментов при работе с приложением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5"/>
            <a:ext cx="3286138" cy="62028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3389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Обучение, шаг 3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Объяснение общих моментов при работе с приложением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5"/>
            <a:ext cx="3286137" cy="62028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3389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Обучение, шаг 4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Инструкции по съемке каждого </a:t>
            </a:r>
          </a:p>
          <a:p>
            <a:r>
              <a:rPr lang="ru-RU" dirty="0" smtClean="0">
                <a:solidFill>
                  <a:srgbClr val="263238"/>
                </a:solidFill>
              </a:rPr>
              <a:t>вида нарушений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3000372"/>
            <a:ext cx="7340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5722"/>
                </a:solidFill>
              </a:rPr>
              <a:t>Проектирование системы</a:t>
            </a:r>
            <a:endParaRPr lang="ru-RU" sz="4800" b="1" dirty="0">
              <a:solidFill>
                <a:srgbClr val="FF572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2643182"/>
            <a:ext cx="289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263238"/>
                </a:solidFill>
              </a:rPr>
              <a:t>ПОДГОТОВИТЕЛЬНЫЙ ЭТАП</a:t>
            </a:r>
            <a:endParaRPr lang="ru-RU" dirty="0">
              <a:solidFill>
                <a:srgbClr val="263238"/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879894" y="4214819"/>
            <a:ext cx="7549758" cy="1928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В течение 3 месяцев проводились предварительные тесты и испытания системы </a:t>
            </a:r>
            <a:r>
              <a:rPr lang="ru-RU" sz="2000" dirty="0" err="1" smtClean="0"/>
              <a:t>c</a:t>
            </a:r>
            <a:r>
              <a:rPr lang="ru-RU" sz="2000" dirty="0" smtClean="0"/>
              <a:t> привлечением </a:t>
            </a:r>
            <a:r>
              <a:rPr lang="ru-RU" sz="2000" dirty="0" err="1" smtClean="0"/>
              <a:t>фокус-групп</a:t>
            </a:r>
            <a:r>
              <a:rPr lang="ru-RU" sz="2000" dirty="0" smtClean="0"/>
              <a:t> (съемка дорожной обстановки на улицах города). Было снято более 650 видеороликов в 3 этапа.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lad\Desktop\!Output\00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472" y="357176"/>
            <a:ext cx="3286137" cy="62028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571612"/>
            <a:ext cx="3389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3238"/>
                </a:solidFill>
              </a:rPr>
              <a:t>Обучение, шаг 4</a:t>
            </a:r>
            <a:endParaRPr lang="ru-RU" sz="3600" dirty="0">
              <a:solidFill>
                <a:srgbClr val="2632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242886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</a:rPr>
              <a:t>Инструкции по съемке каждого </a:t>
            </a:r>
          </a:p>
          <a:p>
            <a:r>
              <a:rPr lang="ru-RU" dirty="0" smtClean="0">
                <a:solidFill>
                  <a:srgbClr val="263238"/>
                </a:solidFill>
              </a:rPr>
              <a:t>вида нарушений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3000372"/>
            <a:ext cx="6162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5722"/>
                </a:solidFill>
              </a:rPr>
              <a:t>Спасибо за внимание!</a:t>
            </a:r>
            <a:endParaRPr lang="ru-RU" sz="4800" b="1" dirty="0">
              <a:solidFill>
                <a:srgbClr val="FF572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714356"/>
            <a:ext cx="790101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Выбор категорий нарушений по следующим критериям:</a:t>
            </a:r>
          </a:p>
          <a:p>
            <a:pPr marL="0" indent="0">
              <a:buNone/>
            </a:pPr>
            <a:r>
              <a:rPr lang="ru-RU" sz="1800" dirty="0" smtClean="0"/>
              <a:t>1. Доказуемость правонарушения</a:t>
            </a:r>
            <a:br>
              <a:rPr lang="ru-RU" sz="1800" dirty="0" smtClean="0"/>
            </a:br>
            <a:r>
              <a:rPr lang="ru-RU" sz="1800" dirty="0" smtClean="0"/>
              <a:t>2. Возможность </a:t>
            </a:r>
            <a:r>
              <a:rPr lang="ru-RU" sz="1800" dirty="0" smtClean="0"/>
              <a:t>установки всех обстоятельств </a:t>
            </a:r>
            <a:r>
              <a:rPr lang="ru-RU" sz="1800" dirty="0" smtClean="0"/>
              <a:t>правонарушения с учетом дорожной обстановки и состава правонарушения.</a:t>
            </a:r>
          </a:p>
          <a:p>
            <a:pPr marL="0" indent="0">
              <a:buNone/>
            </a:pPr>
            <a:r>
              <a:rPr lang="ru-RU" sz="1800" dirty="0" smtClean="0"/>
              <a:t> 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err="1" smtClean="0"/>
              <a:t>Фокус-группы</a:t>
            </a:r>
            <a:r>
              <a:rPr lang="ru-RU" sz="2400" dirty="0" smtClean="0"/>
              <a:t> снимали </a:t>
            </a:r>
            <a:r>
              <a:rPr lang="ru-RU" sz="2400" dirty="0" smtClean="0"/>
              <a:t>видеоролики</a:t>
            </a:r>
            <a:r>
              <a:rPr lang="ru-RU" sz="2400" dirty="0" smtClean="0"/>
              <a:t>.</a:t>
            </a:r>
          </a:p>
          <a:p>
            <a:pPr marL="361950" indent="-361950">
              <a:buFont typeface="+mj-lt"/>
              <a:buAutoNum type="arabicPeriod"/>
            </a:pPr>
            <a:r>
              <a:rPr lang="ru-RU" sz="2400" dirty="0" smtClean="0"/>
              <a:t>Отснятый материал обсуждался на встречах с ГИБДД.</a:t>
            </a:r>
          </a:p>
          <a:p>
            <a:pPr marL="361950" indent="-361950">
              <a:buFont typeface="+mj-lt"/>
              <a:buAutoNum type="arabicPeriod"/>
            </a:pPr>
            <a:r>
              <a:rPr lang="ru-RU" sz="2400" dirty="0" smtClean="0"/>
              <a:t>Для старта проекта были выбраны 8 категорий</a:t>
            </a:r>
            <a:r>
              <a:rPr lang="ru-RU" sz="1800" dirty="0" smtClean="0"/>
              <a:t>:</a:t>
            </a:r>
          </a:p>
          <a:p>
            <a:pPr marL="762000" lvl="1" indent="-361950">
              <a:buFont typeface="Arial" pitchFamily="34" charset="0"/>
              <a:buChar char="•"/>
            </a:pPr>
            <a:r>
              <a:rPr lang="ru-RU" sz="1400" dirty="0" smtClean="0"/>
              <a:t>Выезд на </a:t>
            </a:r>
            <a:r>
              <a:rPr lang="ru-RU" sz="1600" dirty="0" smtClean="0"/>
              <a:t>автобусную полосу</a:t>
            </a:r>
          </a:p>
          <a:p>
            <a:pPr marL="762000" lvl="1" indent="-361950">
              <a:buFont typeface="Arial" pitchFamily="34" charset="0"/>
              <a:buChar char="•"/>
            </a:pPr>
            <a:r>
              <a:rPr lang="ru-RU" sz="1600" dirty="0" smtClean="0"/>
              <a:t>Поворот под запрещающий знак        </a:t>
            </a:r>
          </a:p>
          <a:p>
            <a:pPr marL="762000" lvl="1" indent="-361950">
              <a:buFont typeface="Arial" pitchFamily="34" charset="0"/>
              <a:buChar char="•"/>
            </a:pPr>
            <a:r>
              <a:rPr lang="ru-RU" sz="1600" dirty="0" smtClean="0"/>
              <a:t>Уведомление о дорожно-транспортном происшествии</a:t>
            </a:r>
          </a:p>
          <a:p>
            <a:pPr marL="762000" lvl="1" indent="-361950">
              <a:buFont typeface="Arial" pitchFamily="34" charset="0"/>
              <a:buChar char="•"/>
            </a:pPr>
            <a:r>
              <a:rPr lang="ru-RU" sz="1600" dirty="0" smtClean="0"/>
              <a:t>Проезд на красный свет</a:t>
            </a:r>
          </a:p>
          <a:p>
            <a:pPr marL="762000" lvl="1" indent="-361950">
              <a:buFont typeface="Arial" pitchFamily="34" charset="0"/>
              <a:buChar char="•"/>
            </a:pPr>
            <a:r>
              <a:rPr lang="ru-RU" sz="1600" dirty="0" smtClean="0"/>
              <a:t>Парковка на тротуаре</a:t>
            </a:r>
          </a:p>
          <a:p>
            <a:pPr marL="762000" lvl="1" indent="-361950">
              <a:buFont typeface="Arial" pitchFamily="34" charset="0"/>
              <a:buChar char="•"/>
            </a:pPr>
            <a:r>
              <a:rPr lang="ru-RU" sz="1600" dirty="0" smtClean="0"/>
              <a:t>Езда по тротуару</a:t>
            </a:r>
          </a:p>
          <a:p>
            <a:pPr marL="762000" lvl="1" indent="-361950">
              <a:buFont typeface="Arial" pitchFamily="34" charset="0"/>
              <a:buChar char="•"/>
            </a:pPr>
            <a:r>
              <a:rPr lang="ru-RU" sz="1600" dirty="0" smtClean="0"/>
              <a:t>Заезд на </a:t>
            </a:r>
            <a:r>
              <a:rPr lang="ru-RU" sz="1600" dirty="0" err="1" smtClean="0"/>
              <a:t>стоп-линию</a:t>
            </a:r>
            <a:endParaRPr lang="ru-RU" sz="1600" dirty="0" smtClean="0"/>
          </a:p>
          <a:p>
            <a:pPr marL="762000" lvl="1" indent="-361950">
              <a:buFont typeface="Arial" pitchFamily="34" charset="0"/>
              <a:buChar char="•"/>
            </a:pPr>
            <a:r>
              <a:rPr lang="ru-RU" sz="1600" dirty="0" smtClean="0"/>
              <a:t>Не пропустил (а) пешехода</a:t>
            </a:r>
          </a:p>
          <a:p>
            <a:pPr marL="762000" lvl="1" indent="-361950">
              <a:buFont typeface="Arial" pitchFamily="34" charset="0"/>
              <a:buChar char="•"/>
            </a:pPr>
            <a:r>
              <a:rPr lang="ru-RU" sz="1600" dirty="0" smtClean="0"/>
              <a:t>Парковка на "зеленой</a:t>
            </a:r>
            <a:r>
              <a:rPr lang="ru-RU" sz="1400" dirty="0" smtClean="0"/>
              <a:t>" зоне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0100" y="214290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Этап 1</a:t>
            </a:r>
            <a:endParaRPr lang="ru-RU" sz="2400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0430" y="1000108"/>
            <a:ext cx="518637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Цель: Формулирование принципов съемки и требований к технологии отправки видеороликов </a:t>
            </a:r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ru-RU" sz="1800" dirty="0" smtClean="0"/>
              <a:t>1.   Разработано специальное мобильное приложение для тестирования качества определения </a:t>
            </a:r>
            <a:r>
              <a:rPr lang="ru-RU" sz="1800" dirty="0" err="1" smtClean="0"/>
              <a:t>гео-координат</a:t>
            </a:r>
            <a:r>
              <a:rPr lang="ru-RU" sz="1800" dirty="0" smtClean="0"/>
              <a:t> в различных условиях съемки с первых секунд съемки и передачи их на сервер в процессе съемки.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800" dirty="0" smtClean="0"/>
              <a:t>2.    Опытным путем определены четкие требования к видеороликам (длительность, видимость объектов и дорожной обстановки, фокусировка).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800" dirty="0" smtClean="0"/>
              <a:t>3.    Разработана технология моментального присвоения контрольной суммы </a:t>
            </a:r>
            <a:r>
              <a:rPr lang="en-US" sz="1800" dirty="0" smtClean="0"/>
              <a:t>(</a:t>
            </a:r>
            <a:r>
              <a:rPr lang="ru-RU" sz="1800" dirty="0" smtClean="0"/>
              <a:t>«ЭЦП»</a:t>
            </a:r>
            <a:r>
              <a:rPr lang="en-US" sz="1800" dirty="0" smtClean="0"/>
              <a:t>) </a:t>
            </a:r>
            <a:r>
              <a:rPr lang="ru-RU" sz="1800" dirty="0" smtClean="0"/>
              <a:t>каждому видеоролику с проверкой соответствия на сервере с целью подтверждения подлинности видеоролика и места его съемки.</a:t>
            </a: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479871" y="214290"/>
            <a:ext cx="6184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Этап 2 Принципы съемки и выбор технологии</a:t>
            </a:r>
          </a:p>
        </p:txBody>
      </p:sp>
      <p:pic>
        <p:nvPicPr>
          <p:cNvPr id="1027" name="Picture 3" descr="C:\Users\Vlad\Desktop\!Output\скрины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2714644" cy="5124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2928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/>
              <a:t>Формулирование требований к эргономике мобильного приложения и механике работы пользователя с приложением</a:t>
            </a:r>
          </a:p>
          <a:p>
            <a:pPr marL="0" indent="0">
              <a:buNone/>
            </a:pPr>
            <a:r>
              <a:rPr lang="ru-RU" sz="1800" dirty="0" smtClean="0"/>
              <a:t> </a:t>
            </a:r>
          </a:p>
          <a:p>
            <a:pPr marL="0" indent="0">
              <a:buNone/>
            </a:pPr>
            <a:r>
              <a:rPr lang="ru-RU" sz="1800" dirty="0" smtClean="0"/>
              <a:t>Последовательно были разработаны и протестированы на </a:t>
            </a:r>
            <a:r>
              <a:rPr lang="ru-RU" sz="1800" dirty="0" err="1" smtClean="0"/>
              <a:t>фокус-группах</a:t>
            </a:r>
            <a:r>
              <a:rPr lang="ru-RU" sz="1800" dirty="0" smtClean="0"/>
              <a:t> 3 версии мобильного приложения с учетом следующих особенностей:</a:t>
            </a:r>
          </a:p>
          <a:p>
            <a:pPr marL="0" indent="0">
              <a:buNone/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- разный уровень технической грамотности пользователей,</a:t>
            </a:r>
            <a:br>
              <a:rPr lang="ru-RU" sz="1800" dirty="0" smtClean="0"/>
            </a:br>
            <a:r>
              <a:rPr lang="ru-RU" sz="1800" dirty="0" smtClean="0"/>
              <a:t>- обработка экстренного запуска приложения,</a:t>
            </a:r>
          </a:p>
          <a:p>
            <a:pPr marL="0" indent="0">
              <a:buNone/>
            </a:pPr>
            <a:r>
              <a:rPr lang="ru-RU" sz="1800" dirty="0" smtClean="0"/>
              <a:t>- особенности различных мобильных платформ,</a:t>
            </a:r>
          </a:p>
          <a:p>
            <a:pPr marL="0" indent="0">
              <a:buNone/>
            </a:pPr>
            <a:r>
              <a:rPr lang="ru-RU" sz="1800" dirty="0" smtClean="0"/>
              <a:t>- реализация технологии отложенной и фрагментарной отправки больших по размеру файлов с учетом разного качества </a:t>
            </a:r>
            <a:r>
              <a:rPr lang="ru-RU" sz="1800" dirty="0" err="1" smtClean="0"/>
              <a:t>интернет-соединения</a:t>
            </a:r>
            <a:r>
              <a:rPr lang="ru-RU" sz="1800" dirty="0" smtClean="0"/>
              <a:t>,</a:t>
            </a:r>
            <a:br>
              <a:rPr lang="ru-RU" sz="1800" dirty="0" smtClean="0"/>
            </a:br>
            <a:r>
              <a:rPr lang="ru-RU" sz="1800" dirty="0" smtClean="0"/>
              <a:t>- внедрение системы встроенных подсказок для пользователя с целью минимизации количества заявок, непригодных для рассмотрения,</a:t>
            </a:r>
            <a:br>
              <a:rPr lang="ru-RU" sz="1800" dirty="0" smtClean="0"/>
            </a:br>
            <a:r>
              <a:rPr lang="ru-RU" sz="1800" dirty="0" smtClean="0"/>
              <a:t>- определение оптимального набора данных для обработки заявки в ГИБДД.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0100" y="214290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Этап 3</a:t>
            </a:r>
            <a:endParaRPr lang="ru-RU" sz="2400" dirty="0">
              <a:solidFill>
                <a:srgbClr val="263238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3000372"/>
            <a:ext cx="49845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5722"/>
                </a:solidFill>
              </a:rPr>
              <a:t>Бизнес-процесс </a:t>
            </a:r>
          </a:p>
          <a:p>
            <a:r>
              <a:rPr lang="ru-RU" sz="4800" b="1" dirty="0" smtClean="0">
                <a:solidFill>
                  <a:srgbClr val="FF5722"/>
                </a:solidFill>
              </a:rPr>
              <a:t>обработки заявки</a:t>
            </a:r>
            <a:endParaRPr lang="ru-RU" sz="4800" b="1" dirty="0">
              <a:solidFill>
                <a:srgbClr val="FF572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2643182"/>
            <a:ext cx="415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263238"/>
                </a:solidFill>
              </a:rPr>
              <a:t>РАЗРАБОТКА ЛОГИКИ РАБОТЫ СИСТЕМЫ</a:t>
            </a:r>
            <a:endParaRPr lang="ru-RU" dirty="0">
              <a:solidFill>
                <a:srgbClr val="2632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4810" y="1785926"/>
            <a:ext cx="1000132" cy="1428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2000240"/>
            <a:ext cx="928694" cy="71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86578" y="1857364"/>
            <a:ext cx="1000132" cy="71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7286644" y="3643314"/>
            <a:ext cx="214314" cy="15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286644" y="2928934"/>
            <a:ext cx="214314" cy="15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44" y="214290"/>
            <a:ext cx="904875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500298" y="285728"/>
            <a:ext cx="4286280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539</Words>
  <Application>Microsoft Office PowerPoint</Application>
  <PresentationFormat>Экран (4:3)</PresentationFormat>
  <Paragraphs>120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Vlad</dc:creator>
  <cp:lastModifiedBy>DNA7 X86</cp:lastModifiedBy>
  <cp:revision>44</cp:revision>
  <dcterms:created xsi:type="dcterms:W3CDTF">2014-10-29T10:33:34Z</dcterms:created>
  <dcterms:modified xsi:type="dcterms:W3CDTF">2014-11-05T08:03:29Z</dcterms:modified>
</cp:coreProperties>
</file>