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76" r:id="rId3"/>
    <p:sldId id="584" r:id="rId4"/>
    <p:sldId id="589" r:id="rId5"/>
    <p:sldId id="585" r:id="rId6"/>
    <p:sldId id="586" r:id="rId7"/>
    <p:sldId id="587" r:id="rId8"/>
    <p:sldId id="588" r:id="rId9"/>
    <p:sldId id="582" r:id="rId10"/>
  </p:sldIdLst>
  <p:sldSz cx="9144000" cy="6858000" type="screen4x3"/>
  <p:notesSz cx="9939338" cy="6805613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Якупов Руслан Мулланурович" initials="ЯРМ" lastIdx="0" clrIdx="0"/>
  <p:cmAuthor id="1" name="Артем Климин" initials="АК" lastIdx="11" clrIdx="1"/>
  <p:cmAuthor id="2" name="sony" initials="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85D8A"/>
    <a:srgbClr val="D2A000"/>
    <a:srgbClr val="CC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0" autoAdjust="0"/>
    <p:restoredTop sz="97921" autoAdjust="0"/>
  </p:normalViewPr>
  <p:slideViewPr>
    <p:cSldViewPr>
      <p:cViewPr>
        <p:scale>
          <a:sx n="122" d="100"/>
          <a:sy n="122" d="100"/>
        </p:scale>
        <p:origin x="-15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AB7BB-B411-4750-A81B-0942BC5598D1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47D38-A0F1-4B4F-A387-4F05DDB0B1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3490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567" y="0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1F1C7E06-78EF-4177-93CC-1143B0BFE051}" type="datetimeFigureOut">
              <a:rPr lang="ru-RU" smtClean="0"/>
              <a:pPr/>
              <a:t>14.09.2012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3" tIns="45917" rIns="91833" bIns="459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vert="horz" lIns="91833" tIns="45917" rIns="91833" bIns="459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3757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567" y="6463757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DD1D0867-0927-47CD-9DF8-0DB54DF64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372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779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4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 latinLnBrk="0">
              <a:defRPr lang="ru-RU"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Описание: Описание: C:\Users\micadmin\AppData\Local\Microsoft\Windows\Temporary Internet Files\Content.Word\etat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9411"/>
            <a:ext cx="1368151" cy="29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=Work=\Презентации-доклады\Лого\etat_4x3[1] 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228433"/>
            <a:ext cx="9144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ОРГАНИЗАЦИЯ МЕЖВЕДОМСТВЕННОГО ВЗАИМОДЕЙСТВИЯ ПРИ ПРЕДОСТАВЛЕНИИ  ГОСУДАРСТВЕННЫХ И МУНИЦИПАЛЬНЫХ УСЛУГ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 1 июля по 15 сентября 2012 года</a:t>
            </a:r>
            <a:endParaRPr lang="ru-RU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96883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258556" y="6492875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62601"/>
            <a:ext cx="8964488" cy="397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59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67600" y="6248400"/>
            <a:ext cx="1429657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1343561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межведомственных запроса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8642" y="3862080"/>
            <a:ext cx="2523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sz="6600" b="1" dirty="0" smtClean="0">
                <a:solidFill>
                  <a:srgbClr val="C00000"/>
                </a:solidFill>
              </a:rPr>
              <a:t>29</a:t>
            </a:r>
            <a:r>
              <a:rPr lang="ru-RU" sz="6600" b="1" dirty="0" smtClean="0">
                <a:solidFill>
                  <a:srgbClr val="C00000"/>
                </a:solidFill>
              </a:rPr>
              <a:t> 115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5200" y="3938280"/>
            <a:ext cx="60778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оказанных услуг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с межведомственным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взаимодействием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198602"/>
            <a:ext cx="2523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25 397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28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1 июля по 15 августа 2012 года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067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20272" y="6487538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Заголовок 5"/>
          <p:cNvSpPr txBox="1">
            <a:spLocks noGrp="1"/>
          </p:cNvSpPr>
          <p:nvPr>
            <p:ph type="title"/>
          </p:nvPr>
        </p:nvSpPr>
        <p:spPr>
          <a:xfrm>
            <a:off x="0" y="24384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Анализ межведомственных запросов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Методика Минэкономики РТ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30380"/>
              </p:ext>
            </p:extLst>
          </p:nvPr>
        </p:nvGraphicFramePr>
        <p:xfrm>
          <a:off x="179512" y="2521488"/>
          <a:ext cx="8784976" cy="324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4536504"/>
              </a:tblGrid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Показатель факта запросов от минимально</a:t>
                      </a:r>
                      <a:r>
                        <a:rPr lang="ru-RU" sz="28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возможного</a:t>
                      </a:r>
                      <a:endParaRPr lang="ru-RU" sz="2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Оценка (выводы)</a:t>
                      </a:r>
                      <a:endParaRPr lang="ru-RU" sz="2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Более 100%</a:t>
                      </a:r>
                      <a:endParaRPr lang="ru-RU" sz="3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РСМЭВ используется</a:t>
                      </a:r>
                      <a:endParaRPr lang="ru-RU" sz="3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Менее 100%</a:t>
                      </a:r>
                      <a:endParaRPr lang="ru-RU" sz="3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РСМЭВ используется</a:t>
                      </a:r>
                      <a:endParaRPr lang="ru-RU" sz="3200" b="0" i="0" u="none" strike="noStrik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ru-RU" sz="3200" b="0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не в полном объеме</a:t>
                      </a:r>
                      <a:endParaRPr lang="ru-RU" sz="3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1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/>
                      <a:r>
                        <a:rPr lang="ru-RU" sz="3200" b="0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ru-RU" sz="3200" b="0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РСМЭВ не используется</a:t>
                      </a:r>
                      <a:endParaRPr lang="ru-RU" sz="3200" b="0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141277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 заявление = минимум 1 межведомственный запрос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065721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 (МВ)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13149"/>
              </p:ext>
            </p:extLst>
          </p:nvPr>
        </p:nvGraphicFramePr>
        <p:xfrm>
          <a:off x="35495" y="521376"/>
          <a:ext cx="9032303" cy="629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1"/>
                <a:gridCol w="1800200"/>
                <a:gridCol w="1018941"/>
                <a:gridCol w="1428760"/>
                <a:gridCol w="1368722"/>
                <a:gridCol w="1512168"/>
                <a:gridCol w="1543471"/>
              </a:tblGrid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ОГВ/ОМС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(получатель информации)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 услуг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заявлений на услуги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Кол-во факт.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запросов на услуги с МВ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возможное кол-во запросов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факт.запросов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от 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возможного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Минзем</a:t>
                      </a: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135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свыше 100%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Минобр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224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98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Госалкогольинспекция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Высокогорский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522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920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Мензелинский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211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Кайбицкий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Бугульминский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118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Зеленодольский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252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Мамадышский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Аксубаевский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Атнинский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Ютазинский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Менделеевский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43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259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Балтасинский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110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Азнакаевский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Дрожжановский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Лениногорский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Тетюшский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Азнакаевский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4"/>
          <p:cNvSpPr txBox="1">
            <a:spLocks/>
          </p:cNvSpPr>
          <p:nvPr/>
        </p:nvSpPr>
        <p:spPr>
          <a:xfrm>
            <a:off x="8799512" y="6553200"/>
            <a:ext cx="3810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771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 (МВ)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10164"/>
              </p:ext>
            </p:extLst>
          </p:nvPr>
        </p:nvGraphicFramePr>
        <p:xfrm>
          <a:off x="35496" y="655384"/>
          <a:ext cx="9032302" cy="6013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099"/>
                <a:gridCol w="1767141"/>
                <a:gridCol w="1018941"/>
                <a:gridCol w="1428760"/>
                <a:gridCol w="1368722"/>
                <a:gridCol w="1512168"/>
                <a:gridCol w="1543471"/>
              </a:tblGrid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ОГВ/ОМС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(получатель информации)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 услуг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заявлений на услуги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Кол-во факт.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запросов на услуги с МВ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возможное кол-во запросов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факт.запросов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от 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возможного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Дрожжановский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1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свыше 100%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Лениногорский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Тетюшский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Агрызский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Пестречинский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Нижнекамский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890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Алексеевский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Муслюмовский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Кукморский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Буинский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39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275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Спасский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247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Лаишевский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323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Лаишевский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323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Нурлатский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Апастовский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Тюлячинский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Рыбно-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Слободский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4"/>
          <p:cNvSpPr txBox="1">
            <a:spLocks/>
          </p:cNvSpPr>
          <p:nvPr/>
        </p:nvSpPr>
        <p:spPr>
          <a:xfrm>
            <a:off x="7162800" y="6592267"/>
            <a:ext cx="3810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658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0312" y="6237312"/>
            <a:ext cx="1656184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 (МВ)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524523"/>
              </p:ext>
            </p:extLst>
          </p:nvPr>
        </p:nvGraphicFramePr>
        <p:xfrm>
          <a:off x="55848" y="437243"/>
          <a:ext cx="9032303" cy="6016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100"/>
                <a:gridCol w="1911157"/>
                <a:gridCol w="874925"/>
                <a:gridCol w="1428760"/>
                <a:gridCol w="1368722"/>
                <a:gridCol w="1512168"/>
                <a:gridCol w="1543471"/>
              </a:tblGrid>
              <a:tr h="68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ОГВ/ОМС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(получатель информации)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 услуг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заявлений на услуги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Кол-во факт.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запросов на услуги с МВ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возможное кол-во запросов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факт.запросов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от 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возможного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5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Камско-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Устьинский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свыше 100%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Арский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Тукаевский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Сармановский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Альметьевский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1482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1423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г. Наб. Челны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1463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1463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Черемшанский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Минздрав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Верхнеуслонский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Минэконом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74%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Новошешминский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Сабинский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Чистопольский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431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Елабужский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г. Казань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7379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4551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7379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5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Алькеевский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5211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госэкспертизы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7960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448" y="6395848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6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 (МВ)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52029"/>
              </p:ext>
            </p:extLst>
          </p:nvPr>
        </p:nvGraphicFramePr>
        <p:xfrm>
          <a:off x="35495" y="838200"/>
          <a:ext cx="9032303" cy="5165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100"/>
                <a:gridCol w="1911157"/>
                <a:gridCol w="874925"/>
                <a:gridCol w="1428760"/>
                <a:gridCol w="1368722"/>
                <a:gridCol w="1512168"/>
                <a:gridCol w="1543471"/>
              </a:tblGrid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ОГВ/ОМС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(получатель информации)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 услуг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заявлений на услуги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Кол-во факт.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запросов на услуги с МВ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возможное кол-во запросов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факт.запросов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от 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возможного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Бавлинский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Актанышский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Гостехнадзор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666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Минсельхоз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Минэкологии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Минкульт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Минлесхоз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9000"/>
                      </a:srgb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Минпромторг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по охране и использованию объектов животного мира</a:t>
                      </a: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5632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5632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по тарифам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Минмолодежи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РТ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4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7504" y="6095037"/>
            <a:ext cx="7020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 среднем по ОГВ и ОМС – 43%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6237312"/>
            <a:ext cx="1656184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4"/>
          <p:cNvSpPr txBox="1">
            <a:spLocks/>
          </p:cNvSpPr>
          <p:nvPr/>
        </p:nvSpPr>
        <p:spPr>
          <a:xfrm>
            <a:off x="8727504" y="6520259"/>
            <a:ext cx="3810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320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08303" y="6228601"/>
            <a:ext cx="1660841" cy="512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78645" y="6497381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Заголовок 5"/>
          <p:cNvSpPr txBox="1">
            <a:spLocks noGrp="1"/>
          </p:cNvSpPr>
          <p:nvPr>
            <p:ph type="title"/>
          </p:nvPr>
        </p:nvSpPr>
        <p:spPr>
          <a:xfrm>
            <a:off x="0" y="24384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Взаимодействие ОМС и ФКП по РТ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Проведена тестовая эксплуатация с Алексеевским районом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4934778"/>
            <a:ext cx="8898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Внедрение на всей территории РТ</a:t>
            </a:r>
            <a:endParaRPr lang="ru-RU" sz="4400" b="1" dirty="0">
              <a:solidFill>
                <a:srgbClr val="C00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 01.10.2012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9" y="1268760"/>
            <a:ext cx="8911530" cy="3362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915816" y="2132856"/>
            <a:ext cx="191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Меню навигации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33905" y="276542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Меню создания </a:t>
            </a:r>
            <a:r>
              <a:rPr lang="en-US" b="1" dirty="0" smtClean="0">
                <a:solidFill>
                  <a:srgbClr val="C00000"/>
                </a:solidFill>
              </a:rPr>
              <a:t>xml- </a:t>
            </a:r>
            <a:r>
              <a:rPr lang="ru-RU" b="1" dirty="0" smtClean="0">
                <a:solidFill>
                  <a:srgbClr val="C00000"/>
                </a:solidFill>
              </a:rPr>
              <a:t>файлов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7249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40131</TotalTime>
  <Words>757</Words>
  <Application>Microsoft Office PowerPoint</Application>
  <PresentationFormat>Экран (4:3)</PresentationFormat>
  <Paragraphs>499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Анализ межведомственных запросов Методика Минэкономики РТ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ОМС и ФКП по РТ Проведена тестовая эксплуатация с Алексеевским районом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МИС РТ-Низамиев Ильдар Мунавирович</dc:creator>
  <cp:lastModifiedBy>sony</cp:lastModifiedBy>
  <cp:revision>1105</cp:revision>
  <cp:lastPrinted>2012-08-29T15:40:37Z</cp:lastPrinted>
  <dcterms:created xsi:type="dcterms:W3CDTF">2006-08-16T00:00:00Z</dcterms:created>
  <dcterms:modified xsi:type="dcterms:W3CDTF">2012-09-14T16:43:35Z</dcterms:modified>
</cp:coreProperties>
</file>