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48" r:id="rId2"/>
    <p:sldId id="579" r:id="rId3"/>
    <p:sldId id="564" r:id="rId4"/>
    <p:sldId id="551" r:id="rId5"/>
    <p:sldId id="552" r:id="rId6"/>
    <p:sldId id="576" r:id="rId7"/>
    <p:sldId id="583" r:id="rId8"/>
    <p:sldId id="584" r:id="rId9"/>
    <p:sldId id="585" r:id="rId10"/>
    <p:sldId id="549" r:id="rId11"/>
    <p:sldId id="561" r:id="rId12"/>
    <p:sldId id="586" r:id="rId13"/>
    <p:sldId id="582" r:id="rId14"/>
    <p:sldId id="565" r:id="rId15"/>
    <p:sldId id="587" r:id="rId16"/>
    <p:sldId id="573" r:id="rId17"/>
    <p:sldId id="567" r:id="rId18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5" autoAdjust="0"/>
    <p:restoredTop sz="93859" autoAdjust="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43839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ИТОГИ РАБОТЫ ГИС</a:t>
            </a:r>
            <a:b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«НАРОДНЫЙ КОНТРОЛЬ»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за 5 месяцев 2012 года</a:t>
            </a: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Участие органов власти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Исполнение заявок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1" y="5481191"/>
            <a:ext cx="891539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</a:rPr>
              <a:t>30%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 уведомлениям присвоен статус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</a:rPr>
              <a:t>«Заявка решена»</a:t>
            </a:r>
            <a:endParaRPr lang="ru-RU" sz="29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177629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33900" y="3249135"/>
            <a:ext cx="39243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2322493"/>
            <a:ext cx="3293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602 заявки в работе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свыше 30 дней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84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391400" y="62484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Участие органов власти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Исполнение заявок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" y="964755"/>
            <a:ext cx="8661862" cy="49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990600" y="4114800"/>
            <a:ext cx="7848600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80449" y="1515070"/>
            <a:ext cx="0" cy="42672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/>
          <p:nvPr/>
        </p:nvSpPr>
        <p:spPr>
          <a:xfrm>
            <a:off x="543501" y="5782270"/>
            <a:ext cx="3431131" cy="92333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РТ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«О ГИС РТ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Народынй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контроль»</a:t>
            </a:r>
          </a:p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от 01.06.2012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УП-408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315200" y="1515070"/>
            <a:ext cx="0" cy="373814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253211"/>
            <a:ext cx="4167484" cy="1477328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ПКМ РТ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«Об электронном взаимодействии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граждан, ИОГВ и ОМС РТ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рамках ГИС РТ «Народный контроль»</a:t>
            </a:r>
          </a:p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от 10.08.2012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676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3574" y="4141122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00200" y="3936078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4141122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19400" y="3936078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06287" y="4114800"/>
            <a:ext cx="0" cy="2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23852" y="4114800"/>
            <a:ext cx="0" cy="2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43452" y="4114800"/>
            <a:ext cx="0" cy="2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934200" y="4114800"/>
            <a:ext cx="0" cy="2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408322" y="4114800"/>
            <a:ext cx="0" cy="2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170238" y="914400"/>
            <a:ext cx="8745162" cy="56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Участие органов власти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Исполнение заявок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2800" y="6521335"/>
            <a:ext cx="1828800" cy="26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8443" y="5638800"/>
            <a:ext cx="4304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исполнение на 100%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1-2  заявки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есть исполненные заявки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отсутствует исполнение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1 до 4 заявок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заявок от граждан нет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612" y="5757948"/>
            <a:ext cx="744162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6012870"/>
            <a:ext cx="744162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291348"/>
            <a:ext cx="744162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6553200"/>
            <a:ext cx="744162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44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3670" y="1447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38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8800" dirty="0" smtClean="0"/>
              <a:t>сложные Категории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6172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" y="1371600"/>
            <a:ext cx="3717976" cy="475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Сложные категории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 экологов стало больше прав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240" y="3750356"/>
            <a:ext cx="4114800" cy="27626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1351627"/>
            <a:ext cx="51598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Минэкологии РТ вправе привлекать административную ответственность за: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Нарушение правил благоустройства;</a:t>
            </a:r>
          </a:p>
          <a:p>
            <a:endParaRPr lang="ru-RU" sz="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Автохлам во дворе;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Парковку машин в охранной зоне;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93665"/>
              </p:ext>
            </p:extLst>
          </p:nvPr>
        </p:nvGraphicFramePr>
        <p:xfrm>
          <a:off x="183174" y="3810000"/>
          <a:ext cx="8759402" cy="209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226"/>
                <a:gridCol w="838200"/>
                <a:gridCol w="914400"/>
                <a:gridCol w="1143000"/>
                <a:gridCol w="1066800"/>
                <a:gridCol w="1779776"/>
              </a:tblGrid>
              <a:tr h="525781">
                <a:tc>
                  <a:txBody>
                    <a:bodyPr/>
                    <a:lstStyle/>
                    <a:p>
                      <a:pPr algn="l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Категории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Всего заявок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 работе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Решенные заявки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Заплани-ровано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Мотивированный отказ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239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Благоустройство территории</a:t>
                      </a:r>
                      <a:endParaRPr lang="en-US" sz="16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634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231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228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97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Автомобили вне дорог, препятствующие движению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161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76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43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Автомобили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на дорогах, препятствующие движению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70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11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06342" y="6172200"/>
            <a:ext cx="1926772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Сложные категории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МВД по РТ не размещает отчеты в Народном контроле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2252" y="4191000"/>
            <a:ext cx="42255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Проведена проверка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используемого оборудования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соответствие требованиям законодательства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Составлен административный протокол в отношении нарушителя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1" y="1504568"/>
            <a:ext cx="4521197" cy="430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4468" y="1466671"/>
            <a:ext cx="4393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Категория «Незаконный азартные игры»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16162"/>
              </p:ext>
            </p:extLst>
          </p:nvPr>
        </p:nvGraphicFramePr>
        <p:xfrm>
          <a:off x="4890442" y="2788920"/>
          <a:ext cx="4220307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34820"/>
                <a:gridCol w="1437687"/>
              </a:tblGrid>
              <a:tr h="99060"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Всего 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поступило</a:t>
                      </a:r>
                      <a:endParaRPr lang="en-US" sz="1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В работе</a:t>
                      </a:r>
                      <a:endParaRPr lang="ru-RU" sz="18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Уже решено</a:t>
                      </a:r>
                      <a:endParaRPr lang="ru-RU" sz="18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заявок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заявок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заявок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" y="5380161"/>
            <a:ext cx="1676400" cy="301587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356352"/>
            <a:ext cx="1600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013537"/>
            <a:ext cx="883920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Органы власти отправляют граждан в УК и ТСЖ: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 90%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заявкам категории «Капитальное строительство»</a:t>
            </a:r>
          </a:p>
          <a:p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 60%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заявкам категории «Благоустройство территории»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97547"/>
              </p:ext>
            </p:extLst>
          </p:nvPr>
        </p:nvGraphicFramePr>
        <p:xfrm>
          <a:off x="228602" y="1501140"/>
          <a:ext cx="8762997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541"/>
                <a:gridCol w="1223921"/>
                <a:gridCol w="1324771"/>
                <a:gridCol w="1324771"/>
                <a:gridCol w="1324771"/>
                <a:gridCol w="1645222"/>
              </a:tblGrid>
              <a:tr h="525781"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Категории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Всего заявок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 работе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Решенные заявки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Запланировано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Мотивированный отказ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239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Капитальный ремонт</a:t>
                      </a:r>
                      <a:endParaRPr lang="en-US" sz="18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Благоустройство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территорий</a:t>
                      </a: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634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Сложные категории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Народном контроле должны работать УК и ТСЖ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5943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Минстрой РТ совместно с Исполкомами необходимо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обеспечить подключение всех УК и ТСЖ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518821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30%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заявленных жителями проблем решено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0%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предложений включены в республиканские и муниципальные программы по благоустройству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замечаний граждан учтено при приемке работ по государственным и муниципальным контрактам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Народный контроль – Открытый Татарстан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Краудсорсинг</a:t>
            </a:r>
            <a:r>
              <a:rPr lang="ru-RU" sz="2800" b="1" dirty="0" smtClean="0">
                <a:solidFill>
                  <a:srgbClr val="C00000"/>
                </a:solidFill>
              </a:rPr>
              <a:t> как инструмент повышения эффективности функционирования органов власти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788" y="1524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38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9600" dirty="0" smtClean="0"/>
              <a:t>ВОВЛЕЧЕНИЕ ГРАЖДАН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6172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24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Вовлечение граждан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Активность населения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81000" y="1460752"/>
            <a:ext cx="8610600" cy="5189054"/>
            <a:chOff x="2843807" y="2420888"/>
            <a:chExt cx="5943601" cy="38762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420888"/>
              <a:ext cx="5943600" cy="387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843807" y="2420888"/>
              <a:ext cx="5943600" cy="387626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471736" y="1873912"/>
            <a:ext cx="867226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2 999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4</a:t>
            </a:r>
            <a:r>
              <a:rPr lang="en-US" sz="5400" b="1" dirty="0" smtClean="0">
                <a:solidFill>
                  <a:srgbClr val="C00000"/>
                </a:solidFill>
              </a:rPr>
              <a:t>7</a:t>
            </a:r>
            <a:r>
              <a:rPr lang="ru-RU" sz="5400" b="1" dirty="0" smtClean="0">
                <a:solidFill>
                  <a:srgbClr val="C00000"/>
                </a:solidFill>
              </a:rPr>
              <a:t> 88</a:t>
            </a:r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раз поддержали</a:t>
            </a:r>
          </a:p>
          <a:p>
            <a:pPr>
              <a:spcBef>
                <a:spcPts val="600"/>
              </a:spcBef>
            </a:pPr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14 728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раз прокомментировали</a:t>
            </a:r>
          </a:p>
          <a:p>
            <a:pPr marL="0" indent="0">
              <a:spcBef>
                <a:spcPts val="600"/>
              </a:spcBef>
              <a:buNone/>
            </a:pPr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5 435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раз поставили оценку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11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19961"/>
              </p:ext>
            </p:extLst>
          </p:nvPr>
        </p:nvGraphicFramePr>
        <p:xfrm>
          <a:off x="228600" y="1219200"/>
          <a:ext cx="8763000" cy="4182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159"/>
                <a:gridCol w="3383733"/>
                <a:gridCol w="1311075"/>
                <a:gridCol w="1205033"/>
              </a:tblGrid>
              <a:tr h="5289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Модераторы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Категории *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Оценка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граждан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Всего заявок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74"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Минэкологии РТ</a:t>
                      </a:r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Свалки </a:t>
                      </a:r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+ 1098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ru-RU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252">
                <a:tc vMerge="1"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Вода </a:t>
                      </a:r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+ 18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ИЯЛИ</a:t>
                      </a:r>
                    </a:p>
                    <a:p>
                      <a:pPr algn="l"/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Минмолодежи</a:t>
                      </a:r>
                      <a:r>
                        <a:rPr lang="ru-RU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РТ)</a:t>
                      </a:r>
                      <a:endParaRPr lang="ru-RU" sz="2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Ошибки в названиях и надписях </a:t>
                      </a:r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+ 21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Минпромторг  РТ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Торговля </a:t>
                      </a:r>
                      <a:endParaRPr lang="ru-RU" sz="2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+ 47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974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Минсельхоз РТ</a:t>
                      </a:r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Сельское хозяйство </a:t>
                      </a:r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+ 5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974">
                <a:tc gridSpan="4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 более 5 уведомлений со статусом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«Заявка решена»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5"/>
          <p:cNvSpPr txBox="1">
            <a:spLocks noGrp="1"/>
          </p:cNvSpPr>
          <p:nvPr>
            <p:ph type="title"/>
          </p:nvPr>
        </p:nvSpPr>
        <p:spPr>
          <a:xfrm>
            <a:off x="0" y="24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Вовлечение граждан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Положительная оценка работы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61727"/>
              </p:ext>
            </p:extLst>
          </p:nvPr>
        </p:nvGraphicFramePr>
        <p:xfrm>
          <a:off x="152400" y="1443699"/>
          <a:ext cx="8763000" cy="4124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212"/>
                <a:gridCol w="3706540"/>
                <a:gridCol w="1664970"/>
                <a:gridCol w="1310278"/>
              </a:tblGrid>
              <a:tr h="6137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Модераторы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Категории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Оценка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граждан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Всего заявок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98">
                <a:tc row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Минтранс РТ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Состояние дорог </a:t>
                      </a:r>
                      <a:endParaRPr lang="ru-RU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- 1 260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853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1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Организация дорожного движения </a:t>
                      </a:r>
                      <a:endParaRPr lang="ru-RU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- 765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1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Общественный транспорт </a:t>
                      </a:r>
                      <a:endParaRPr lang="ru-RU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- 149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9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Минстрой РТ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Автомобили вне дорог, препятствующие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проходу и/или проезду </a:t>
                      </a:r>
                      <a:endParaRPr lang="ru-RU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- 242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5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Благоустройство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территории </a:t>
                      </a:r>
                      <a:endParaRPr lang="ru-RU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- 214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634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5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-95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Минздрав РТ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Поликлиники и больницы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-94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Минтруд</a:t>
                      </a:r>
                      <a:r>
                        <a:rPr lang="ru-RU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РТ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Доступная среда для людей с ограниченными возможностями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-77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0" y="24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Вовлечение граждан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Негативная оценка работы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724400" cy="496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Причины негативной оценки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отчете фото другого участка дороги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ИК г. Казани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612" y="1607819"/>
            <a:ext cx="3855188" cy="369331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Прилагаемые в качестве </a:t>
            </a:r>
            <a:r>
              <a:rPr lang="ru-RU" dirty="0" err="1">
                <a:solidFill>
                  <a:srgbClr val="C00000"/>
                </a:solidFill>
              </a:rPr>
              <a:t>фотодоказательств</a:t>
            </a:r>
            <a:r>
              <a:rPr lang="ru-RU" dirty="0">
                <a:solidFill>
                  <a:srgbClr val="C00000"/>
                </a:solidFill>
              </a:rPr>
              <a:t> материалы об устранении </a:t>
            </a: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>
                <a:solidFill>
                  <a:srgbClr val="C00000"/>
                </a:solidFill>
              </a:rPr>
              <a:t>имеют к ней никакого отношения.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Приложили зачем-то фото люка, которые находится дальше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ул.Хакима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а также фото двух люков, которые находятся на повороте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Хакима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Амирхана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С ямой действительно проводились определенные работы, но она по прежнему не устранена и мешает движению транспорта на данном повороте.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060212" y="1607819"/>
            <a:ext cx="152400" cy="2286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60212" y="2674619"/>
            <a:ext cx="152400" cy="262651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628900" y="1836419"/>
            <a:ext cx="2431312" cy="8382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85800" y="3124200"/>
            <a:ext cx="1371600" cy="990600"/>
          </a:xfrm>
          <a:prstGeom prst="ellipse">
            <a:avLst/>
          </a:prstGeom>
          <a:noFill/>
          <a:ln w="444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38987"/>
            <a:ext cx="2991859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819400" y="5353424"/>
            <a:ext cx="1581150" cy="1099662"/>
          </a:xfrm>
          <a:prstGeom prst="ellipse">
            <a:avLst/>
          </a:prstGeom>
          <a:noFill/>
          <a:ln w="444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3"/>
          <a:stretch/>
        </p:blipFill>
        <p:spPr bwMode="auto">
          <a:xfrm>
            <a:off x="104955" y="3632322"/>
            <a:ext cx="5381762" cy="15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15200" y="6215263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Причины негативной оценки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Чиновничьи «отписки»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ИК г. Казань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00" y="6211669"/>
            <a:ext cx="320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Уведомлению присвоен статус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«Мотивированный отказ»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0046" y="3674224"/>
            <a:ext cx="2576671" cy="316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6646" y="4996064"/>
            <a:ext cx="3352800" cy="181588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РИНАТ Л.: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Зачем там знак? </a:t>
            </a:r>
            <a:r>
              <a:rPr lang="ru-RU" sz="1600" dirty="0" smtClean="0">
                <a:solidFill>
                  <a:srgbClr val="C00000"/>
                </a:solidFill>
              </a:rPr>
              <a:t>На </a:t>
            </a:r>
            <a:r>
              <a:rPr lang="ru-RU" sz="1600" dirty="0">
                <a:solidFill>
                  <a:srgbClr val="C00000"/>
                </a:solidFill>
              </a:rPr>
              <a:t>данном участке не безопасно передвигаться в левой полосе по причине препятствий,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 следовательно просьба в заявке - избавить от них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проезжую часть.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6200" y="1740676"/>
            <a:ext cx="5503260" cy="4202924"/>
            <a:chOff x="76200" y="1121496"/>
            <a:chExt cx="5503260" cy="420292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6200" y="1650319"/>
              <a:ext cx="5503260" cy="3674101"/>
              <a:chOff x="76200" y="1650319"/>
              <a:chExt cx="5503260" cy="3674101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08" r="69854" b="54340"/>
              <a:stretch/>
            </p:blipFill>
            <p:spPr bwMode="auto">
              <a:xfrm>
                <a:off x="76200" y="1650319"/>
                <a:ext cx="3290455" cy="2015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14" y="3810000"/>
                <a:ext cx="2751746" cy="598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4467224"/>
                <a:ext cx="2684931" cy="733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083" r="49331"/>
              <a:stretch/>
            </p:blipFill>
            <p:spPr bwMode="auto">
              <a:xfrm>
                <a:off x="110835" y="3657600"/>
                <a:ext cx="2726914" cy="1666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85576"/>
            <a:stretch/>
          </p:blipFill>
          <p:spPr bwMode="auto">
            <a:xfrm>
              <a:off x="98018" y="1121496"/>
              <a:ext cx="2760165" cy="46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844676" y="3200400"/>
            <a:ext cx="6202839" cy="1820932"/>
            <a:chOff x="2858183" y="6495617"/>
            <a:chExt cx="6202839" cy="182093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418072" y="6495617"/>
              <a:ext cx="290150" cy="1215888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425009" y="8065277"/>
              <a:ext cx="283213" cy="251272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858183" y="7706947"/>
              <a:ext cx="2559889" cy="6096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8222" y="6495617"/>
              <a:ext cx="3352800" cy="15696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</a:rPr>
                <a:t>ИК г. Казань:</a:t>
              </a:r>
            </a:p>
            <a:p>
              <a:pPr algn="just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</a:rPr>
                <a:t>Ранее ответ был дан. В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связи с тем, что </a:t>
              </a:r>
              <a:r>
                <a:rPr lang="ru-RU" sz="1600" dirty="0">
                  <a:solidFill>
                    <a:srgbClr val="C00000"/>
                  </a:solidFill>
                </a:rPr>
                <a:t>на данном участке отсутствует сужение проезжей </a:t>
              </a:r>
              <a:r>
                <a:rPr lang="ru-RU" sz="1600" dirty="0" smtClean="0">
                  <a:solidFill>
                    <a:srgbClr val="C00000"/>
                  </a:solidFill>
                </a:rPr>
                <a:t>части, </a:t>
              </a:r>
              <a:r>
                <a:rPr lang="ru-RU" sz="1600" dirty="0">
                  <a:solidFill>
                    <a:srgbClr val="C00000"/>
                  </a:solidFill>
                </a:rPr>
                <a:t>установка дорожного знака «Сужение дороги» </a:t>
              </a:r>
              <a:r>
                <a:rPr lang="ru-RU" sz="1600" dirty="0" smtClean="0">
                  <a:solidFill>
                    <a:srgbClr val="C00000"/>
                  </a:solidFill>
                </a:rPr>
                <a:t>нецелесообразна</a:t>
              </a:r>
              <a:r>
                <a:rPr lang="ru-RU" sz="1600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1613" y="5164975"/>
            <a:ext cx="2559889" cy="60960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411502" y="4996065"/>
            <a:ext cx="315144" cy="16891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02842" y="5791202"/>
            <a:ext cx="323804" cy="102074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0942"/>
            <a:ext cx="2514599" cy="149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1782003"/>
            <a:ext cx="5422382" cy="494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Причины негативной оценки</a:t>
            </a:r>
            <a:endParaRPr lang="ru-RU" sz="27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355" y="1782217"/>
            <a:ext cx="3258877" cy="17543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Минстрой РТ: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Обслуживающей организацией ООО "Респект" выполнены работы по устранению провала грунта у второго подъезда дома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473555" y="1782217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32033" y="2934777"/>
            <a:ext cx="246322" cy="60176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30268" y="2020377"/>
            <a:ext cx="2601765" cy="9144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18851" y="552456"/>
            <a:ext cx="364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Отсутствует фотоотчет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Новый рисунок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48" y="3696777"/>
            <a:ext cx="4822825" cy="200025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4"/>
          <p:cNvGrpSpPr>
            <a:grpSpLocks/>
          </p:cNvGrpSpPr>
          <p:nvPr/>
        </p:nvGrpSpPr>
        <p:grpSpPr bwMode="auto">
          <a:xfrm rot="5687978">
            <a:off x="3578187" y="2176074"/>
            <a:ext cx="1114425" cy="1787525"/>
            <a:chOff x="6795" y="6411"/>
            <a:chExt cx="1755" cy="2814"/>
          </a:xfrm>
        </p:grpSpPr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 flipV="1">
              <a:off x="7455" y="6411"/>
              <a:ext cx="1095" cy="215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6795" y="8475"/>
              <a:ext cx="765" cy="7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3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788" y="1582757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38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6600" dirty="0" smtClean="0"/>
              <a:t>Участие</a:t>
            </a:r>
          </a:p>
          <a:p>
            <a:r>
              <a:rPr lang="ru-RU" sz="4800" dirty="0" smtClean="0"/>
              <a:t>Органов</a:t>
            </a:r>
          </a:p>
          <a:p>
            <a:r>
              <a:rPr lang="ru-RU" sz="4800" dirty="0" smtClean="0"/>
              <a:t>государственной власти</a:t>
            </a:r>
          </a:p>
          <a:p>
            <a:r>
              <a:rPr lang="ru-RU" sz="4800" dirty="0" smtClean="0"/>
              <a:t>И местного самоуправления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6172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38195</TotalTime>
  <Words>591</Words>
  <Application>Microsoft Office PowerPoint</Application>
  <PresentationFormat>Экран (4:3)</PresentationFormat>
  <Paragraphs>182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Вовлечение граждан Активность населения</vt:lpstr>
      <vt:lpstr>Вовлечение граждан Положительная оценка работы</vt:lpstr>
      <vt:lpstr>Вовлечение граждан Негативная оценка работы</vt:lpstr>
      <vt:lpstr>Причины негативной оценки В отчете фото другого участка дороги ИК г. Казани</vt:lpstr>
      <vt:lpstr>Причины негативной оценки Чиновничьи «отписки» ИК г. Казань</vt:lpstr>
      <vt:lpstr>Причины негативной оценки</vt:lpstr>
      <vt:lpstr>Презентация PowerPoint</vt:lpstr>
      <vt:lpstr>Участие органов власти Исполнение заявок</vt:lpstr>
      <vt:lpstr>Участие органов власти Исполнение заявок</vt:lpstr>
      <vt:lpstr>Участие органов власти Исполнение заявок</vt:lpstr>
      <vt:lpstr>Презентация PowerPoint</vt:lpstr>
      <vt:lpstr>Сложные категории У экологов стало больше прав</vt:lpstr>
      <vt:lpstr>Сложные категории МВД по РТ не размещает отчеты в Народном контроле</vt:lpstr>
      <vt:lpstr>Сложные категории В Народном контроле должны работать УК и ТСЖ</vt:lpstr>
      <vt:lpstr>Народный контроль – Открытый Татарстан Краудсорсинг как инструмент повышения эффективности функционирования органов власти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sony</cp:lastModifiedBy>
  <cp:revision>1014</cp:revision>
  <cp:lastPrinted>2012-08-31T09:01:43Z</cp:lastPrinted>
  <dcterms:created xsi:type="dcterms:W3CDTF">2006-08-16T00:00:00Z</dcterms:created>
  <dcterms:modified xsi:type="dcterms:W3CDTF">2012-09-09T18:24:31Z</dcterms:modified>
</cp:coreProperties>
</file>