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548" r:id="rId2"/>
    <p:sldId id="575" r:id="rId3"/>
    <p:sldId id="576" r:id="rId4"/>
    <p:sldId id="584" r:id="rId5"/>
    <p:sldId id="585" r:id="rId6"/>
    <p:sldId id="578" r:id="rId7"/>
    <p:sldId id="582" r:id="rId8"/>
    <p:sldId id="583" r:id="rId9"/>
  </p:sldIdLst>
  <p:sldSz cx="9144000" cy="6858000" type="screen4x3"/>
  <p:notesSz cx="9939338" cy="6805613"/>
  <p:defaultTextStyle>
    <a:defPPr>
      <a:defRPr lang="ru-RU"/>
    </a:defPPr>
    <a:lvl1pPr marL="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Якупов Руслан Мулланурович" initials="ЯРМ" lastIdx="0" clrIdx="0"/>
  <p:cmAuthor id="1" name="Артем Климин" initials="АК" lastIdx="11" clrIdx="1"/>
  <p:cmAuthor id="2" name="sony" initials="s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FF"/>
    <a:srgbClr val="385D8A"/>
    <a:srgbClr val="D2A000"/>
    <a:srgbClr val="CC0099"/>
    <a:srgbClr val="9900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0890" autoAdjust="0"/>
    <p:restoredTop sz="93859" autoAdjust="0"/>
  </p:normalViewPr>
  <p:slideViewPr>
    <p:cSldViewPr>
      <p:cViewPr varScale="1">
        <p:scale>
          <a:sx n="68" d="100"/>
          <a:sy n="68" d="100"/>
        </p:scale>
        <p:origin x="-163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9275" y="0"/>
            <a:ext cx="430847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DAB7BB-B411-4750-A81B-0942BC5598D1}" type="datetimeFigureOut">
              <a:rPr lang="ru-RU" smtClean="0"/>
              <a:pPr/>
              <a:t>30.08.2012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64300"/>
            <a:ext cx="4306888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9275" y="6464300"/>
            <a:ext cx="430847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747D38-A0F1-4B4F-A387-4F05DDB0B10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363490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047" cy="340281"/>
          </a:xfrm>
          <a:prstGeom prst="rect">
            <a:avLst/>
          </a:prstGeom>
        </p:spPr>
        <p:txBody>
          <a:bodyPr vert="horz" lIns="91833" tIns="45917" rIns="91833" bIns="4591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0567" y="0"/>
            <a:ext cx="4307047" cy="340281"/>
          </a:xfrm>
          <a:prstGeom prst="rect">
            <a:avLst/>
          </a:prstGeom>
        </p:spPr>
        <p:txBody>
          <a:bodyPr vert="horz" lIns="91833" tIns="45917" rIns="91833" bIns="45917" rtlCol="0"/>
          <a:lstStyle>
            <a:lvl1pPr algn="r">
              <a:defRPr sz="1200"/>
            </a:lvl1pPr>
          </a:lstStyle>
          <a:p>
            <a:fld id="{1F1C7E06-78EF-4177-93CC-1143B0BFE051}" type="datetimeFigureOut">
              <a:rPr lang="ru-RU" smtClean="0"/>
              <a:pPr/>
              <a:t>30.08.2012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70250" y="511175"/>
            <a:ext cx="3398838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33" tIns="45917" rIns="91833" bIns="4591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3934" y="3232666"/>
            <a:ext cx="7951470" cy="3062526"/>
          </a:xfrm>
          <a:prstGeom prst="rect">
            <a:avLst/>
          </a:prstGeom>
        </p:spPr>
        <p:txBody>
          <a:bodyPr vert="horz" lIns="91833" tIns="45917" rIns="91833" bIns="45917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63757"/>
            <a:ext cx="4307047" cy="340281"/>
          </a:xfrm>
          <a:prstGeom prst="rect">
            <a:avLst/>
          </a:prstGeom>
        </p:spPr>
        <p:txBody>
          <a:bodyPr vert="horz" lIns="91833" tIns="45917" rIns="91833" bIns="4591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0567" y="6463757"/>
            <a:ext cx="4307047" cy="340281"/>
          </a:xfrm>
          <a:prstGeom prst="rect">
            <a:avLst/>
          </a:prstGeom>
        </p:spPr>
        <p:txBody>
          <a:bodyPr vert="horz" lIns="91833" tIns="45917" rIns="91833" bIns="45917" rtlCol="0" anchor="b"/>
          <a:lstStyle>
            <a:lvl1pPr algn="r">
              <a:defRPr sz="1200"/>
            </a:lvl1pPr>
          </a:lstStyle>
          <a:p>
            <a:fld id="{DD1D0867-0927-47CD-9DF8-0DB54DF64A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003728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1D0867-0927-47CD-9DF8-0DB54DF64A01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98779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1D0867-0927-47CD-9DF8-0DB54DF64A01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506439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1D0867-0927-47CD-9DF8-0DB54DF64A01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506439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1D0867-0927-47CD-9DF8-0DB54DF64A01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506439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1D0867-0927-47CD-9DF8-0DB54DF64A01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506439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1D0867-0927-47CD-9DF8-0DB54DF64A01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506439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1D0867-0927-47CD-9DF8-0DB54DF64A01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50643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9/18/2006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9/18/2006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9/18/2006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9/18/2006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  <a:prstGeom prst="rect">
            <a:avLst/>
          </a:prstGeom>
        </p:spPr>
        <p:txBody>
          <a:bodyPr anchor="t"/>
          <a:lstStyle>
            <a:lvl1pPr algn="l" latinLnBrk="0">
              <a:defRPr lang="ru-RU"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 latinLnBrk="0">
              <a:buNone/>
              <a:defRPr lang="ru-RU"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latinLnBrk="0">
              <a:buNone/>
              <a:defRPr lang="ru-RU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ru-RU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ru-RU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ru-RU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ru-RU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ru-RU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ru-RU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ru-RU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9/18/2006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/>
          <a:lstStyle>
            <a:lvl1pPr latinLnBrk="0">
              <a:defRPr lang="ru-RU" sz="2800"/>
            </a:lvl1pPr>
            <a:lvl2pPr latinLnBrk="0">
              <a:defRPr lang="ru-RU" sz="2400"/>
            </a:lvl2pPr>
            <a:lvl3pPr latinLnBrk="0">
              <a:defRPr lang="ru-RU" sz="2000"/>
            </a:lvl3pPr>
            <a:lvl4pPr latinLnBrk="0">
              <a:defRPr lang="ru-RU" sz="1800"/>
            </a:lvl4pPr>
            <a:lvl5pPr latinLnBrk="0">
              <a:defRPr lang="ru-RU" sz="1800"/>
            </a:lvl5pPr>
            <a:lvl6pPr latinLnBrk="0">
              <a:defRPr lang="ru-RU" sz="1800"/>
            </a:lvl6pPr>
            <a:lvl7pPr latinLnBrk="0">
              <a:defRPr lang="ru-RU" sz="1800"/>
            </a:lvl7pPr>
            <a:lvl8pPr latinLnBrk="0">
              <a:defRPr lang="ru-RU" sz="1800"/>
            </a:lvl8pPr>
            <a:lvl9pPr latinLnBrk="0">
              <a:defRPr lang="ru-RU"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/>
          <a:lstStyle>
            <a:lvl1pPr latinLnBrk="0">
              <a:defRPr lang="ru-RU" sz="2800"/>
            </a:lvl1pPr>
            <a:lvl2pPr latinLnBrk="0">
              <a:defRPr lang="ru-RU" sz="2400"/>
            </a:lvl2pPr>
            <a:lvl3pPr latinLnBrk="0">
              <a:defRPr lang="ru-RU" sz="2000"/>
            </a:lvl3pPr>
            <a:lvl4pPr latinLnBrk="0">
              <a:defRPr lang="ru-RU" sz="1800"/>
            </a:lvl4pPr>
            <a:lvl5pPr latinLnBrk="0">
              <a:defRPr lang="ru-RU" sz="1800"/>
            </a:lvl5pPr>
            <a:lvl6pPr latinLnBrk="0">
              <a:defRPr lang="ru-RU" sz="1800"/>
            </a:lvl6pPr>
            <a:lvl7pPr latinLnBrk="0">
              <a:defRPr lang="ru-RU" sz="1800"/>
            </a:lvl7pPr>
            <a:lvl8pPr latinLnBrk="0">
              <a:defRPr lang="ru-RU" sz="1800"/>
            </a:lvl8pPr>
            <a:lvl9pPr latinLnBrk="0">
              <a:defRPr lang="ru-RU"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9/18/2006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 latinLnBrk="0">
              <a:defRPr lang="ru-RU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 latinLnBrk="0">
              <a:defRPr lang="ru-RU" sz="2400"/>
            </a:lvl1pPr>
            <a:lvl2pPr latinLnBrk="0">
              <a:defRPr lang="ru-RU" sz="2000"/>
            </a:lvl2pPr>
            <a:lvl3pPr latinLnBrk="0">
              <a:defRPr lang="ru-RU" sz="1800"/>
            </a:lvl3pPr>
            <a:lvl4pPr latinLnBrk="0">
              <a:defRPr lang="ru-RU" sz="1600"/>
            </a:lvl4pPr>
            <a:lvl5pPr latinLnBrk="0">
              <a:defRPr lang="ru-RU" sz="1600"/>
            </a:lvl5pPr>
            <a:lvl6pPr latinLnBrk="0">
              <a:defRPr lang="ru-RU" sz="1600"/>
            </a:lvl6pPr>
            <a:lvl7pPr latinLnBrk="0">
              <a:defRPr lang="ru-RU" sz="1600"/>
            </a:lvl7pPr>
            <a:lvl8pPr latinLnBrk="0">
              <a:defRPr lang="ru-RU" sz="1600"/>
            </a:lvl8pPr>
            <a:lvl9pPr latinLnBrk="0">
              <a:defRPr lang="ru-RU"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  <a:prstGeom prst="rect">
            <a:avLst/>
          </a:prstGeom>
        </p:spPr>
        <p:txBody>
          <a:bodyPr anchor="b"/>
          <a:lstStyle>
            <a:lvl1pPr marL="0" indent="0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  <a:prstGeom prst="rect">
            <a:avLst/>
          </a:prstGeom>
        </p:spPr>
        <p:txBody>
          <a:bodyPr/>
          <a:lstStyle>
            <a:lvl1pPr latinLnBrk="0">
              <a:defRPr lang="ru-RU" sz="2400"/>
            </a:lvl1pPr>
            <a:lvl2pPr latinLnBrk="0">
              <a:defRPr lang="ru-RU" sz="2000"/>
            </a:lvl2pPr>
            <a:lvl3pPr latinLnBrk="0">
              <a:defRPr lang="ru-RU" sz="1800"/>
            </a:lvl3pPr>
            <a:lvl4pPr latinLnBrk="0">
              <a:defRPr lang="ru-RU" sz="1600"/>
            </a:lvl4pPr>
            <a:lvl5pPr latinLnBrk="0">
              <a:defRPr lang="ru-RU" sz="1600"/>
            </a:lvl5pPr>
            <a:lvl6pPr latinLnBrk="0">
              <a:defRPr lang="ru-RU" sz="1600"/>
            </a:lvl6pPr>
            <a:lvl7pPr latinLnBrk="0">
              <a:defRPr lang="ru-RU" sz="1600"/>
            </a:lvl7pPr>
            <a:lvl8pPr latinLnBrk="0">
              <a:defRPr lang="ru-RU" sz="1600"/>
            </a:lvl8pPr>
            <a:lvl9pPr latinLnBrk="0">
              <a:defRPr lang="ru-RU"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9/18/2006</a:t>
            </a: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9/18/2006</a:t>
            </a: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9/18/2006</a:t>
            </a: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  <a:prstGeom prst="rect">
            <a:avLst/>
          </a:prstGeom>
        </p:spPr>
        <p:txBody>
          <a:bodyPr anchor="b"/>
          <a:lstStyle>
            <a:lvl1pPr algn="l" latinLnBrk="0">
              <a:defRPr lang="ru-RU"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  <a:prstGeom prst="rect">
            <a:avLst/>
          </a:prstGeom>
        </p:spPr>
        <p:txBody>
          <a:bodyPr/>
          <a:lstStyle>
            <a:lvl1pPr latinLnBrk="0">
              <a:defRPr lang="ru-RU" sz="3200"/>
            </a:lvl1pPr>
            <a:lvl2pPr latinLnBrk="0">
              <a:defRPr lang="ru-RU" sz="2800"/>
            </a:lvl2pPr>
            <a:lvl3pPr latinLnBrk="0">
              <a:defRPr lang="ru-RU" sz="2400"/>
            </a:lvl3pPr>
            <a:lvl4pPr latinLnBrk="0">
              <a:defRPr lang="ru-RU" sz="2000"/>
            </a:lvl4pPr>
            <a:lvl5pPr latinLnBrk="0">
              <a:defRPr lang="ru-RU" sz="2000"/>
            </a:lvl5pPr>
            <a:lvl6pPr latinLnBrk="0">
              <a:defRPr lang="ru-RU" sz="2000"/>
            </a:lvl6pPr>
            <a:lvl7pPr latinLnBrk="0">
              <a:defRPr lang="ru-RU" sz="2000"/>
            </a:lvl7pPr>
            <a:lvl8pPr latinLnBrk="0">
              <a:defRPr lang="ru-RU" sz="2000"/>
            </a:lvl8pPr>
            <a:lvl9pPr latinLnBrk="0">
              <a:defRPr lang="ru-RU"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  <a:prstGeom prst="rect">
            <a:avLst/>
          </a:prstGeom>
        </p:spPr>
        <p:txBody>
          <a:bodyPr/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9/18/2006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  <a:prstGeom prst="rect">
            <a:avLst/>
          </a:prstGeom>
        </p:spPr>
        <p:txBody>
          <a:bodyPr anchor="b"/>
          <a:lstStyle>
            <a:lvl1pPr algn="l" latinLnBrk="0">
              <a:defRPr lang="ru-RU"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 latinLnBrk="0">
              <a:buNone/>
              <a:defRPr lang="ru-RU" sz="3200"/>
            </a:lvl1pPr>
            <a:lvl2pPr marL="457200" indent="0" latinLnBrk="0">
              <a:buNone/>
              <a:defRPr lang="ru-RU" sz="2800"/>
            </a:lvl2pPr>
            <a:lvl3pPr marL="914400" indent="0" latinLnBrk="0">
              <a:buNone/>
              <a:defRPr lang="ru-RU" sz="2400"/>
            </a:lvl3pPr>
            <a:lvl4pPr marL="1371600" indent="0" latinLnBrk="0">
              <a:buNone/>
              <a:defRPr lang="ru-RU" sz="2000"/>
            </a:lvl4pPr>
            <a:lvl5pPr marL="1828800" indent="0" latinLnBrk="0">
              <a:buNone/>
              <a:defRPr lang="ru-RU" sz="2000"/>
            </a:lvl5pPr>
            <a:lvl6pPr marL="2286000" indent="0" latinLnBrk="0">
              <a:buNone/>
              <a:defRPr lang="ru-RU" sz="2000"/>
            </a:lvl6pPr>
            <a:lvl7pPr marL="2743200" indent="0" latinLnBrk="0">
              <a:buNone/>
              <a:defRPr lang="ru-RU" sz="2000"/>
            </a:lvl7pPr>
            <a:lvl8pPr marL="3200400" indent="0" latinLnBrk="0">
              <a:buNone/>
              <a:defRPr lang="ru-RU" sz="2000"/>
            </a:lvl8pPr>
            <a:lvl9pPr marL="3657600" indent="0" latinLnBrk="0">
              <a:buNone/>
              <a:defRPr lang="ru-RU"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  <a:prstGeom prst="rect">
            <a:avLst/>
          </a:prstGeom>
        </p:spPr>
        <p:txBody>
          <a:bodyPr/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9/18/2006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Описание: Описание: C:\Users\micadmin\AppData\Local\Microsoft\Windows\Temporary Internet Files\Content.Word\etat1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329411"/>
            <a:ext cx="1368151" cy="29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ru-RU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ru-RU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=Work=\Презентации-доклады\Лого\etat_4x3[1] копия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2228433"/>
            <a:ext cx="9144000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ОРГАНИЗАЦИЯ МЕЖВЕДОМСТВЕННОГО ВЗАИМОДЕЙСТВИЯ ПРИ ПРЕДОСТАВЛЕНИИ  ГОСУДАРСТВЕННЫХ И МУНИЦИПАЛЬНЫХ УСЛУГ</a:t>
            </a:r>
            <a:endParaRPr lang="ru-RU" sz="2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2968832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3627996" y="3200400"/>
            <a:ext cx="5387592" cy="3513647"/>
            <a:chOff x="3071988" y="2837786"/>
            <a:chExt cx="5943600" cy="3876261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1000" y="2837786"/>
              <a:ext cx="4791559" cy="3867814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Прямоугольник 7"/>
            <p:cNvSpPr/>
            <p:nvPr/>
          </p:nvSpPr>
          <p:spPr>
            <a:xfrm>
              <a:off x="3071988" y="2837786"/>
              <a:ext cx="5943600" cy="3876261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0" y="762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700" b="1" dirty="0" smtClean="0">
                <a:solidFill>
                  <a:schemeClr val="accent1">
                    <a:lumMod val="75000"/>
                  </a:schemeClr>
                </a:solidFill>
              </a:rPr>
              <a:t>Результаты межведомственного взаимодействия</a:t>
            </a:r>
            <a:endParaRPr lang="ru-RU" sz="27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US" sz="2700" b="1" dirty="0" smtClean="0">
                <a:solidFill>
                  <a:schemeClr val="accent1">
                    <a:lumMod val="75000"/>
                  </a:schemeClr>
                </a:solidFill>
              </a:rPr>
              <a:t>c </a:t>
            </a:r>
            <a:r>
              <a:rPr lang="ru-RU" sz="2700" b="1" dirty="0" smtClean="0">
                <a:solidFill>
                  <a:schemeClr val="accent1">
                    <a:lumMod val="75000"/>
                  </a:schemeClr>
                </a:solidFill>
              </a:rPr>
              <a:t>1 июля по 29 августа 2012 года</a:t>
            </a:r>
            <a:endParaRPr lang="ru-RU" sz="27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9490" y="2743200"/>
            <a:ext cx="8645673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ru-RU" sz="6000" b="1" dirty="0" smtClean="0">
                <a:solidFill>
                  <a:schemeClr val="accent3">
                    <a:lumMod val="75000"/>
                  </a:schemeClr>
                </a:solidFill>
              </a:rPr>
              <a:t>17 397</a:t>
            </a:r>
            <a:r>
              <a:rPr sz="60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Электронных запросов</a:t>
            </a:r>
            <a:endParaRPr lang="ru-RU" sz="3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600"/>
              </a:spcBef>
            </a:pP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Более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</a:rPr>
              <a:t> 63,7% 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запросов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в </a:t>
            </a:r>
            <a:r>
              <a:rPr lang="ru-RU" sz="2400" b="1" dirty="0" err="1" smtClean="0">
                <a:solidFill>
                  <a:schemeClr val="accent1">
                    <a:lumMod val="75000"/>
                  </a:schemeClr>
                </a:solidFill>
              </a:rPr>
              <a:t>Росреестр</a:t>
            </a:r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600"/>
              </a:spcBef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Б</a:t>
            </a:r>
            <a:r>
              <a:rPr sz="2400" b="1" smtClean="0">
                <a:solidFill>
                  <a:schemeClr val="accent1">
                    <a:lumMod val="75000"/>
                  </a:schemeClr>
                </a:solidFill>
              </a:rPr>
              <a:t>олее </a:t>
            </a:r>
            <a:r>
              <a:rPr sz="3200" b="1" smtClean="0">
                <a:solidFill>
                  <a:schemeClr val="accent3">
                    <a:lumMod val="75000"/>
                  </a:schemeClr>
                </a:solidFill>
              </a:rPr>
              <a:t>27,1%</a:t>
            </a:r>
            <a:r>
              <a:rPr sz="2400" b="1" smtClean="0">
                <a:solidFill>
                  <a:schemeClr val="accent1">
                    <a:lumMod val="75000"/>
                  </a:schemeClr>
                </a:solidFill>
              </a:rPr>
              <a:t> запросов в ФКП</a:t>
            </a:r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600"/>
              </a:spcBef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</a:rPr>
              <a:t>9,2%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в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иные органы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00395" y="1217712"/>
            <a:ext cx="8626277" cy="1461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6000" b="1" dirty="0" smtClean="0">
                <a:solidFill>
                  <a:schemeClr val="accent3">
                    <a:lumMod val="75000"/>
                  </a:schemeClr>
                </a:solidFill>
              </a:rPr>
              <a:t>2</a:t>
            </a:r>
            <a:r>
              <a:rPr lang="ru-RU" sz="6000" b="1" dirty="0" smtClean="0">
                <a:solidFill>
                  <a:schemeClr val="accent3">
                    <a:lumMod val="75000"/>
                  </a:schemeClr>
                </a:solidFill>
              </a:rPr>
              <a:t> 721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пользователь ФОИВ, ОГВ и ОМС РТ</a:t>
            </a:r>
          </a:p>
          <a:p>
            <a:pPr lvl="0">
              <a:spcBef>
                <a:spcPts val="600"/>
              </a:spcBef>
            </a:pPr>
            <a:r>
              <a:rPr lang="ru-RU" sz="2400" b="1" dirty="0" smtClean="0">
                <a:solidFill>
                  <a:srgbClr val="4F81BD">
                    <a:lumMod val="75000"/>
                  </a:srgbClr>
                </a:solidFill>
              </a:rPr>
              <a:t>(с 17 августа к системе подключен 131 пользователь)</a:t>
            </a:r>
            <a:endParaRPr lang="ru-RU" sz="2400" b="1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258556" y="6492875"/>
            <a:ext cx="381000" cy="365125"/>
          </a:xfrm>
        </p:spPr>
        <p:txBody>
          <a:bodyPr/>
          <a:lstStyle/>
          <a:p>
            <a:fld id="{B6F15528-21DE-4FAA-801E-634DDDAF4B2B}" type="slidenum">
              <a:rPr lang="ru-RU" smtClean="0">
                <a:solidFill>
                  <a:schemeClr val="bg1">
                    <a:lumMod val="65000"/>
                  </a:schemeClr>
                </a:solidFill>
              </a:rPr>
              <a:pPr/>
              <a:t>2</a:t>
            </a:fld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9194868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258556" y="6492875"/>
            <a:ext cx="381000" cy="365125"/>
          </a:xfrm>
        </p:spPr>
        <p:txBody>
          <a:bodyPr/>
          <a:lstStyle/>
          <a:p>
            <a:fld id="{B6F15528-21DE-4FAA-801E-634DDDAF4B2B}" type="slidenum">
              <a:rPr lang="ru-RU" smtClean="0">
                <a:solidFill>
                  <a:schemeClr val="bg1">
                    <a:lumMod val="65000"/>
                  </a:schemeClr>
                </a:solidFill>
              </a:rPr>
              <a:pPr/>
              <a:t>3</a:t>
            </a:fld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809625"/>
            <a:ext cx="8035925" cy="523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9355908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467600" y="6248400"/>
            <a:ext cx="1429657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10400" y="6400800"/>
            <a:ext cx="381000" cy="365125"/>
          </a:xfrm>
        </p:spPr>
        <p:txBody>
          <a:bodyPr/>
          <a:lstStyle/>
          <a:p>
            <a:fld id="{B6F15528-21DE-4FAA-801E-634DDDAF4B2B}" type="slidenum">
              <a:rPr lang="ru-RU" smtClean="0">
                <a:solidFill>
                  <a:schemeClr val="bg1">
                    <a:lumMod val="65000"/>
                  </a:schemeClr>
                </a:solidFill>
              </a:rPr>
              <a:pPr/>
              <a:t>4</a:t>
            </a:fld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81400" y="1343561"/>
            <a:ext cx="6400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межведомственных запроса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8642" y="3014008"/>
            <a:ext cx="2523448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sz="6600" b="1" smtClean="0">
                <a:solidFill>
                  <a:srgbClr val="C00000"/>
                </a:solidFill>
              </a:rPr>
              <a:t>23</a:t>
            </a:r>
            <a:r>
              <a:rPr lang="ru-RU" sz="6600" b="1" dirty="0" smtClean="0">
                <a:solidFill>
                  <a:srgbClr val="C00000"/>
                </a:solidFill>
              </a:rPr>
              <a:t> 788</a:t>
            </a:r>
            <a:endParaRPr lang="ru-RU" sz="6600" dirty="0">
              <a:solidFill>
                <a:srgbClr val="C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505200" y="3090208"/>
            <a:ext cx="607785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оказанных услуг</a:t>
            </a:r>
          </a:p>
          <a:p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с межведомственным</a:t>
            </a:r>
          </a:p>
          <a:p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взаимодействием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81000" y="1198602"/>
            <a:ext cx="2523448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600" b="1" dirty="0" smtClean="0">
                <a:solidFill>
                  <a:srgbClr val="C00000"/>
                </a:solidFill>
              </a:rPr>
              <a:t>17 397</a:t>
            </a:r>
            <a:endParaRPr lang="ru-RU" sz="6600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52893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C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1 июля по 29 августа 2012 года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04800" y="5369004"/>
            <a:ext cx="2523448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600" b="1" dirty="0" smtClean="0">
                <a:solidFill>
                  <a:srgbClr val="C00000"/>
                </a:solidFill>
              </a:rPr>
              <a:t>49 500</a:t>
            </a:r>
            <a:endParaRPr lang="ru-RU" sz="6600" dirty="0">
              <a:solidFill>
                <a:srgbClr val="C0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505200" y="5588674"/>
            <a:ext cx="53133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запросов должно быть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Направление межведомственных запросов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5960675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10400" y="6400800"/>
            <a:ext cx="381000" cy="365125"/>
          </a:xfrm>
        </p:spPr>
        <p:txBody>
          <a:bodyPr/>
          <a:lstStyle/>
          <a:p>
            <a:fld id="{B6F15528-21DE-4FAA-801E-634DDDAF4B2B}" type="slidenum">
              <a:rPr lang="ru-RU" smtClean="0">
                <a:solidFill>
                  <a:schemeClr val="bg1">
                    <a:lumMod val="65000"/>
                  </a:schemeClr>
                </a:solidFill>
              </a:rPr>
              <a:pPr/>
              <a:t>5</a:t>
            </a:fld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762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Направление межведомственных запросов (МВ)</a:t>
            </a:r>
            <a:endParaRPr lang="ru-RU" sz="3200" b="1" dirty="0">
              <a:solidFill>
                <a:srgbClr val="C00000"/>
              </a:solidFill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92390911"/>
              </p:ext>
            </p:extLst>
          </p:nvPr>
        </p:nvGraphicFramePr>
        <p:xfrm>
          <a:off x="30126" y="838200"/>
          <a:ext cx="9037673" cy="3237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8470"/>
                <a:gridCol w="1643074"/>
                <a:gridCol w="1143008"/>
                <a:gridCol w="1428760"/>
                <a:gridCol w="1500198"/>
                <a:gridCol w="1357322"/>
                <a:gridCol w="1566841"/>
              </a:tblGrid>
              <a:tr h="2598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№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ОГВ/ОМС</a:t>
                      </a:r>
                    </a:p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 (получатель информации)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Кол-во услуг с МВ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Кол-во</a:t>
                      </a:r>
                      <a:r>
                        <a:rPr lang="ru-RU" sz="1600" b="1" i="0" u="none" strike="noStrik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 заявлений на услуги с МВ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Кол-во факт.</a:t>
                      </a:r>
                      <a:r>
                        <a:rPr lang="ru-RU" sz="1600" b="1" i="0" u="none" strike="noStrike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запросов на услуги с МВ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Мин.</a:t>
                      </a:r>
                      <a:r>
                        <a:rPr lang="ru-RU" sz="1600" b="1" i="0" u="none" strike="noStrike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возможное кол-во запросов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% </a:t>
                      </a:r>
                      <a:r>
                        <a:rPr lang="ru-RU" sz="1600" b="1" i="0" u="none" strike="noStrike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факт.запросов</a:t>
                      </a:r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от мин.</a:t>
                      </a:r>
                      <a:r>
                        <a:rPr lang="ru-RU" sz="1600" b="1" i="0" u="none" strike="noStrike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возможного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Минзем</a:t>
                      </a:r>
                      <a:r>
                        <a:rPr lang="ru-RU" sz="1800" b="1" i="0" u="none" strike="noStrik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 РТ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10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98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230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98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свыше 100%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Минобр</a:t>
                      </a:r>
                      <a:r>
                        <a:rPr lang="ru-RU" sz="1800" b="1" i="0" u="none" strike="noStrik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 РТ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162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211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162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219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Высокогорский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54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456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815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456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21981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Кайбицкий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42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57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Минсельхоз</a:t>
                      </a:r>
                      <a:r>
                        <a:rPr lang="ru-RU" sz="1800" b="1" i="0" u="none" strike="noStrik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 РТ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149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149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0%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Минлесхоз</a:t>
                      </a:r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 РТ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88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1%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Алькеевский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36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144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144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Черемшанский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44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91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Сабинский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52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450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166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450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5268" y="4707802"/>
            <a:ext cx="8743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В среднем по ОГВ и ОМС – 43%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030204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-126831"/>
            <a:ext cx="914400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sz="2700" b="1" smtClean="0">
                <a:solidFill>
                  <a:schemeClr val="accent1">
                    <a:lumMod val="75000"/>
                  </a:schemeClr>
                </a:solidFill>
              </a:rPr>
              <a:t>Нарушение </a:t>
            </a:r>
            <a:r>
              <a:rPr sz="2700" b="1" dirty="0" smtClean="0">
                <a:solidFill>
                  <a:schemeClr val="accent1">
                    <a:lumMod val="75000"/>
                  </a:schemeClr>
                </a:solidFill>
              </a:rPr>
              <a:t>сроков ответа </a:t>
            </a:r>
            <a:r>
              <a:rPr sz="2700" b="1" smtClean="0">
                <a:solidFill>
                  <a:schemeClr val="accent1">
                    <a:lumMod val="75000"/>
                  </a:schemeClr>
                </a:solidFill>
              </a:rPr>
              <a:t>на запросы</a:t>
            </a:r>
          </a:p>
          <a:p>
            <a:pPr algn="ctr"/>
            <a:r>
              <a:rPr sz="2400" b="1" smtClean="0">
                <a:solidFill>
                  <a:schemeClr val="accent1">
                    <a:lumMod val="75000"/>
                  </a:schemeClr>
                </a:solidFill>
              </a:rPr>
              <a:t>с 1 июля по 29 августа 2012 года</a:t>
            </a:r>
            <a:endParaRPr sz="24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72714074"/>
              </p:ext>
            </p:extLst>
          </p:nvPr>
        </p:nvGraphicFramePr>
        <p:xfrm>
          <a:off x="0" y="785794"/>
          <a:ext cx="8915400" cy="39448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/>
                <a:gridCol w="3733800"/>
                <a:gridCol w="1219200"/>
                <a:gridCol w="1143000"/>
                <a:gridCol w="1219200"/>
                <a:gridCol w="1143000"/>
              </a:tblGrid>
              <a:tr h="30030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№</a:t>
                      </a:r>
                      <a:endParaRPr lang="ru-RU" sz="14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Поставщик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Ответ/Отказ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505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ru-RU" sz="14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работе</a:t>
                      </a:r>
                      <a:endParaRPr lang="ru-RU" sz="2000" b="1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Направлен</a:t>
                      </a:r>
                      <a:endParaRPr lang="ru-RU" sz="2000" b="1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560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ru-RU" sz="14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Без нарушения сроков</a:t>
                      </a:r>
                      <a:endParaRPr lang="ru-RU" sz="14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С нарушением сроков</a:t>
                      </a:r>
                      <a:endParaRPr lang="ru-RU" sz="14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Без нарушения сроков</a:t>
                      </a:r>
                      <a:endParaRPr lang="ru-RU" sz="14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С нарушением сроков</a:t>
                      </a:r>
                      <a:endParaRPr lang="ru-RU" sz="14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219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Минкультуры РТ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29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6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Набережные Челны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Альметьевский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24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334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Буинский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24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Елабужский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55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Лениногорский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17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Менделеевский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11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</a:t>
                      </a:r>
                      <a:endParaRPr lang="ru-RU" sz="155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5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Федеральная кадастровая палата</a:t>
                      </a:r>
                      <a:endParaRPr lang="ru-RU" sz="155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55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886</a:t>
                      </a:r>
                      <a:endParaRPr lang="ru-RU" sz="155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55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</a:t>
                      </a:r>
                      <a:endParaRPr lang="ru-RU" sz="155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55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3829</a:t>
                      </a:r>
                      <a:endParaRPr lang="ru-RU" sz="155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55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  <a:endParaRPr lang="ru-RU" sz="155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</a:t>
                      </a:r>
                      <a:endParaRPr lang="ru-RU" sz="155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5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Управление Федеральной налоговой службы</a:t>
                      </a:r>
                      <a:endParaRPr lang="ru-RU" sz="155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</a:t>
                      </a:r>
                      <a:endParaRPr lang="ru-RU" sz="155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endParaRPr lang="ru-RU" sz="155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870</a:t>
                      </a:r>
                      <a:endParaRPr lang="ru-RU" sz="155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</a:t>
                      </a:r>
                      <a:endParaRPr lang="ru-RU" sz="155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10</a:t>
                      </a:r>
                      <a:endParaRPr lang="ru-RU" sz="155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5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Управление </a:t>
                      </a:r>
                      <a:r>
                        <a:rPr lang="ru-RU" sz="1550" b="1" i="0" u="none" strike="noStrike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Росреестра</a:t>
                      </a:r>
                      <a:r>
                        <a:rPr lang="ru-RU" sz="155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по РТ</a:t>
                      </a:r>
                      <a:endParaRPr lang="ru-RU" sz="155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904</a:t>
                      </a:r>
                      <a:endParaRPr lang="ru-RU" sz="155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</a:t>
                      </a:r>
                      <a:endParaRPr lang="ru-RU" sz="155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10118</a:t>
                      </a:r>
                      <a:endParaRPr lang="ru-RU" sz="155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  <a:endParaRPr lang="ru-RU" sz="155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704" marR="3704" marT="370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5000636"/>
            <a:ext cx="91440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2700" b="1" smtClean="0">
                <a:solidFill>
                  <a:srgbClr val="C00000"/>
                </a:solidFill>
              </a:rPr>
              <a:t>Всего</a:t>
            </a:r>
            <a:r>
              <a:rPr sz="2700" b="1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sz="2700" b="1" dirty="0" smtClean="0">
                <a:solidFill>
                  <a:schemeClr val="accent1">
                    <a:lumMod val="75000"/>
                  </a:schemeClr>
                </a:solidFill>
              </a:rPr>
              <a:t>на запросы </a:t>
            </a:r>
            <a:r>
              <a:rPr sz="2700" b="1" smtClean="0">
                <a:solidFill>
                  <a:srgbClr val="C00000"/>
                </a:solidFill>
              </a:rPr>
              <a:t>отвечали 38 </a:t>
            </a:r>
            <a:r>
              <a:rPr sz="2700" b="1" dirty="0" smtClean="0">
                <a:solidFill>
                  <a:schemeClr val="accent1">
                    <a:lumMod val="75000"/>
                  </a:schemeClr>
                </a:solidFill>
              </a:rPr>
              <a:t>ОГВ </a:t>
            </a:r>
            <a:r>
              <a:rPr sz="2700" b="1" smtClean="0">
                <a:solidFill>
                  <a:schemeClr val="accent1">
                    <a:lumMod val="75000"/>
                  </a:schemeClr>
                </a:solidFill>
              </a:rPr>
              <a:t>и ОМС</a:t>
            </a:r>
          </a:p>
          <a:p>
            <a:r>
              <a:rPr sz="27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sz="27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sz="2700" b="1" dirty="0" smtClean="0">
                <a:solidFill>
                  <a:srgbClr val="C00000"/>
                </a:solidFill>
              </a:rPr>
              <a:t>Без нарушения сроков</a:t>
            </a:r>
            <a:r>
              <a:rPr sz="27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sz="2700" b="1" smtClean="0">
                <a:solidFill>
                  <a:schemeClr val="accent1">
                    <a:lumMod val="75000"/>
                  </a:schemeClr>
                </a:solidFill>
              </a:rPr>
              <a:t>отвечали </a:t>
            </a:r>
            <a:r>
              <a:rPr sz="2700" b="1" smtClean="0">
                <a:solidFill>
                  <a:srgbClr val="C00000"/>
                </a:solidFill>
              </a:rPr>
              <a:t>28</a:t>
            </a:r>
            <a:r>
              <a:rPr sz="2700" b="1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sz="2700" b="1" dirty="0" smtClean="0">
                <a:solidFill>
                  <a:schemeClr val="accent1">
                    <a:lumMod val="75000"/>
                  </a:schemeClr>
                </a:solidFill>
              </a:rPr>
              <a:t>ОГВ </a:t>
            </a:r>
            <a:r>
              <a:rPr sz="2700" b="1" smtClean="0">
                <a:solidFill>
                  <a:schemeClr val="accent1">
                    <a:lumMod val="75000"/>
                  </a:schemeClr>
                </a:solidFill>
              </a:rPr>
              <a:t>и ОМС</a:t>
            </a:r>
            <a:endParaRPr sz="27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0753954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1500174"/>
            <a:ext cx="4000560" cy="53578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571472" y="0"/>
            <a:ext cx="8572528" cy="6858000"/>
          </a:xfrm>
          <a:prstGeom prst="rect">
            <a:avLst/>
          </a:prstGeom>
          <a:solidFill>
            <a:srgbClr val="FFFFFF">
              <a:alpha val="52157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258556" y="6492875"/>
            <a:ext cx="381000" cy="365125"/>
          </a:xfrm>
        </p:spPr>
        <p:txBody>
          <a:bodyPr/>
          <a:lstStyle/>
          <a:p>
            <a:fld id="{B6F15528-21DE-4FAA-801E-634DDDAF4B2B}" type="slidenum">
              <a:rPr lang="ru-RU" smtClean="0">
                <a:solidFill>
                  <a:schemeClr val="bg1">
                    <a:lumMod val="65000"/>
                  </a:schemeClr>
                </a:solidFill>
              </a:rPr>
              <a:pPr/>
              <a:t>7</a:t>
            </a:fld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85728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defPPr>
              <a:defRPr lang="ru-RU"/>
            </a:defPPr>
            <a:lvl1pPr algn="ctr">
              <a:defRPr sz="13800" b="1" cap="all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defRPr>
            </a:lvl1pPr>
          </a:lstStyle>
          <a:p>
            <a:r>
              <a:rPr sz="5400" dirty="0" err="1" smtClean="0"/>
              <a:t>Методическая</a:t>
            </a:r>
            <a:r>
              <a:rPr sz="5400" dirty="0" smtClean="0"/>
              <a:t> </a:t>
            </a:r>
            <a:r>
              <a:rPr sz="5400" dirty="0" err="1" smtClean="0"/>
              <a:t>работа</a:t>
            </a:r>
            <a:endParaRPr sz="5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1041022"/>
            <a:ext cx="664373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  </a:t>
            </a:r>
            <a:endParaRPr lang="ru-RU" sz="2000" b="1" dirty="0">
              <a:solidFill>
                <a:srgbClr val="C00000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Аппаратом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Президента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Республики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Татарстан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организовано </a:t>
            </a:r>
            <a:r>
              <a:rPr lang="ru-RU" sz="3200" b="1" dirty="0" smtClean="0">
                <a:solidFill>
                  <a:srgbClr val="C00000"/>
                </a:solidFill>
              </a:rPr>
              <a:t>6 </a:t>
            </a:r>
            <a:r>
              <a:rPr sz="3200" b="1" dirty="0" smtClean="0">
                <a:solidFill>
                  <a:srgbClr val="C00000"/>
                </a:solidFill>
              </a:rPr>
              <a:t>семинаров</a:t>
            </a:r>
            <a:r>
              <a:rPr sz="3200" b="1" dirty="0" smtClean="0">
                <a:solidFill>
                  <a:schemeClr val="accent1">
                    <a:lumMod val="75000"/>
                  </a:schemeClr>
                </a:solidFill>
              </a:rPr>
              <a:t>, с участием </a:t>
            </a:r>
            <a:r>
              <a:rPr sz="3200" b="1" dirty="0" smtClean="0">
                <a:solidFill>
                  <a:srgbClr val="C00000"/>
                </a:solidFill>
              </a:rPr>
              <a:t>1200 </a:t>
            </a:r>
            <a:r>
              <a:rPr sz="3200" b="1" dirty="0" smtClean="0">
                <a:solidFill>
                  <a:schemeClr val="accent1">
                    <a:lumMod val="75000"/>
                  </a:schemeClr>
                </a:solidFill>
              </a:rPr>
              <a:t>представителей ИК и сельских поселений</a:t>
            </a:r>
          </a:p>
          <a:p>
            <a:endParaRPr lang="ru-RU" sz="3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sz="3200" b="1" dirty="0" smtClean="0">
                <a:solidFill>
                  <a:schemeClr val="accent1">
                    <a:lumMod val="75000"/>
                  </a:schemeClr>
                </a:solidFill>
              </a:rPr>
              <a:t>Разработано Методическое пособие по работе в РСМЭВ и ГИС "Народный контроль"</a:t>
            </a:r>
            <a:endParaRPr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0872496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258556" y="6492875"/>
            <a:ext cx="381000" cy="365125"/>
          </a:xfrm>
        </p:spPr>
        <p:txBody>
          <a:bodyPr/>
          <a:lstStyle/>
          <a:p>
            <a:fld id="{B6F15528-21DE-4FAA-801E-634DDDAF4B2B}" type="slidenum">
              <a:rPr lang="ru-RU" smtClean="0">
                <a:solidFill>
                  <a:schemeClr val="bg1">
                    <a:lumMod val="65000"/>
                  </a:schemeClr>
                </a:solidFill>
              </a:rPr>
              <a:pPr/>
              <a:t>8</a:t>
            </a:fld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sz="48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Предложения </a:t>
            </a:r>
            <a:r>
              <a:rPr sz="4800" b="1" cap="all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по</a:t>
            </a:r>
            <a:r>
              <a:rPr sz="48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 результатам семинаров</a:t>
            </a:r>
            <a:endParaRPr sz="4800" b="1" cap="all" dirty="0">
              <a:ln w="0"/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1033568"/>
            <a:ext cx="8991600" cy="557075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  </a:t>
            </a:r>
            <a:endParaRPr lang="ru-RU" sz="2000" b="1" dirty="0">
              <a:solidFill>
                <a:srgbClr val="C00000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sz="2800" b="1" dirty="0" err="1" smtClean="0">
                <a:solidFill>
                  <a:schemeClr val="accent1">
                    <a:lumMod val="75000"/>
                  </a:schemeClr>
                </a:solidFill>
              </a:rPr>
              <a:t>Управлению</a:t>
            </a:r>
            <a:r>
              <a:rPr sz="2800" b="1" dirty="0" smtClean="0">
                <a:solidFill>
                  <a:schemeClr val="accent1">
                    <a:lumMod val="75000"/>
                  </a:schemeClr>
                </a:solidFill>
              </a:rPr>
              <a:t> Росреестра </a:t>
            </a:r>
            <a:r>
              <a:rPr sz="2800" b="1" dirty="0" err="1" smtClean="0">
                <a:solidFill>
                  <a:schemeClr val="accent1">
                    <a:lumMod val="75000"/>
                  </a:schemeClr>
                </a:solidFill>
              </a:rPr>
              <a:t>необходимо</a:t>
            </a:r>
            <a:r>
              <a:rPr sz="2800" b="1" dirty="0" smtClean="0">
                <a:solidFill>
                  <a:schemeClr val="accent1">
                    <a:lumMod val="75000"/>
                  </a:schemeClr>
                </a:solidFill>
              </a:rPr>
              <a:t> организовать работу с посредниками (риэлторами и кадастровыми </a:t>
            </a:r>
            <a:r>
              <a:rPr sz="2800" b="1" dirty="0" err="1" smtClean="0">
                <a:solidFill>
                  <a:schemeClr val="accent1">
                    <a:lumMod val="75000"/>
                  </a:schemeClr>
                </a:solidFill>
              </a:rPr>
              <a:t>инженерами</a:t>
            </a:r>
            <a:r>
              <a:rPr sz="2800" b="1" dirty="0" smtClean="0">
                <a:solidFill>
                  <a:schemeClr val="accent1">
                    <a:lumMod val="75000"/>
                  </a:schemeClr>
                </a:solidFill>
              </a:rPr>
              <a:t> (СРО) по разъяснению </a:t>
            </a:r>
            <a:r>
              <a:rPr sz="2800" b="1" dirty="0" err="1" smtClean="0">
                <a:solidFill>
                  <a:schemeClr val="accent1">
                    <a:lumMod val="75000"/>
                  </a:schemeClr>
                </a:solidFill>
              </a:rPr>
              <a:t>положений</a:t>
            </a:r>
            <a:r>
              <a:rPr sz="2800" b="1" dirty="0" smtClean="0">
                <a:solidFill>
                  <a:schemeClr val="accent1">
                    <a:lumMod val="75000"/>
                  </a:schemeClr>
                </a:solidFill>
              </a:rPr>
              <a:t> 210-ФЗ</a:t>
            </a:r>
          </a:p>
          <a:p>
            <a:pPr marL="457200" indent="-457200"/>
            <a:endParaRPr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sz="2800" b="1" dirty="0" err="1" smtClean="0">
                <a:solidFill>
                  <a:schemeClr val="accent1">
                    <a:lumMod val="75000"/>
                  </a:schemeClr>
                </a:solidFill>
              </a:rPr>
              <a:t>Провести</a:t>
            </a:r>
            <a:r>
              <a:rPr sz="2800" b="1" dirty="0" smtClean="0">
                <a:solidFill>
                  <a:schemeClr val="accent1">
                    <a:lumMod val="75000"/>
                  </a:schemeClr>
                </a:solidFill>
              </a:rPr>
              <a:t> серию репортажей по </a:t>
            </a:r>
            <a:r>
              <a:rPr sz="2800" b="1" dirty="0" err="1" smtClean="0">
                <a:solidFill>
                  <a:schemeClr val="accent1">
                    <a:lumMod val="75000"/>
                  </a:schemeClr>
                </a:solidFill>
              </a:rPr>
              <a:t>популяризации</a:t>
            </a:r>
            <a:r>
              <a:rPr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sz="2800" b="1" dirty="0" err="1" smtClean="0">
                <a:solidFill>
                  <a:schemeClr val="accent1">
                    <a:lumMod val="75000"/>
                  </a:schemeClr>
                </a:solidFill>
              </a:rPr>
              <a:t>удобства</a:t>
            </a:r>
            <a:r>
              <a:rPr sz="2800" b="1" dirty="0" smtClean="0">
                <a:solidFill>
                  <a:schemeClr val="accent1">
                    <a:lumMod val="75000"/>
                  </a:schemeClr>
                </a:solidFill>
              </a:rPr>
              <a:t> получения услуг с введением 210-ФЗ на примере самых </a:t>
            </a:r>
            <a:r>
              <a:rPr sz="2800" b="1" dirty="0" err="1" smtClean="0">
                <a:solidFill>
                  <a:schemeClr val="accent1">
                    <a:lumMod val="75000"/>
                  </a:schemeClr>
                </a:solidFill>
              </a:rPr>
              <a:t>востребованных</a:t>
            </a:r>
            <a:r>
              <a:rPr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sz="2800" b="1" dirty="0" err="1" smtClean="0">
                <a:solidFill>
                  <a:schemeClr val="accent1">
                    <a:lumMod val="75000"/>
                  </a:schemeClr>
                </a:solidFill>
              </a:rPr>
              <a:t>услуг</a:t>
            </a:r>
            <a:r>
              <a:rPr sz="2800" b="1" dirty="0" smtClean="0">
                <a:solidFill>
                  <a:schemeClr val="accent1">
                    <a:lumMod val="75000"/>
                  </a:schemeClr>
                </a:solidFill>
              </a:rPr>
              <a:t>;</a:t>
            </a:r>
          </a:p>
          <a:p>
            <a:pPr marL="457200" indent="-457200">
              <a:buFont typeface="Arial" pitchFamily="34" charset="0"/>
              <a:buChar char="•"/>
            </a:pPr>
            <a:endParaRPr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sz="2800" b="1" dirty="0" err="1" smtClean="0">
                <a:solidFill>
                  <a:schemeClr val="accent1">
                    <a:lumMod val="75000"/>
                  </a:schemeClr>
                </a:solidFill>
              </a:rPr>
              <a:t>Создать</a:t>
            </a:r>
            <a:r>
              <a:rPr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sz="2800" b="1" dirty="0" err="1" smtClean="0">
                <a:solidFill>
                  <a:schemeClr val="accent1">
                    <a:lumMod val="75000"/>
                  </a:schemeClr>
                </a:solidFill>
              </a:rPr>
              <a:t>методический</a:t>
            </a:r>
            <a:r>
              <a:rPr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sz="2800" b="1" dirty="0" err="1" smtClean="0">
                <a:solidFill>
                  <a:schemeClr val="accent1">
                    <a:lumMod val="75000"/>
                  </a:schemeClr>
                </a:solidFill>
              </a:rPr>
              <a:t>раздел</a:t>
            </a:r>
            <a:r>
              <a:rPr sz="2800" b="1" dirty="0" smtClean="0">
                <a:solidFill>
                  <a:schemeClr val="accent1">
                    <a:lumMod val="75000"/>
                  </a:schemeClr>
                </a:solidFill>
              </a:rPr>
              <a:t> по </a:t>
            </a:r>
            <a:r>
              <a:rPr sz="2800" b="1" dirty="0" err="1" smtClean="0">
                <a:solidFill>
                  <a:schemeClr val="accent1">
                    <a:lumMod val="75000"/>
                  </a:schemeClr>
                </a:solidFill>
              </a:rPr>
              <a:t>работе</a:t>
            </a:r>
            <a:r>
              <a:rPr sz="2800" b="1" dirty="0" smtClean="0">
                <a:solidFill>
                  <a:schemeClr val="accent1">
                    <a:lumMod val="75000"/>
                  </a:schemeClr>
                </a:solidFill>
              </a:rPr>
              <a:t> в РСМЭВ  </a:t>
            </a:r>
            <a:r>
              <a:rPr sz="2800" b="1" dirty="0" err="1" smtClean="0">
                <a:solidFill>
                  <a:schemeClr val="accent1">
                    <a:lumMod val="75000"/>
                  </a:schemeClr>
                </a:solidFill>
              </a:rPr>
              <a:t>на</a:t>
            </a:r>
            <a:r>
              <a:rPr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sz="2800" b="1" dirty="0" err="1" smtClean="0">
                <a:solidFill>
                  <a:schemeClr val="accent1">
                    <a:lumMod val="75000"/>
                  </a:schemeClr>
                </a:solidFill>
              </a:rPr>
              <a:t>сайте</a:t>
            </a:r>
            <a:r>
              <a:rPr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sz="2800" b="1" dirty="0" err="1" smtClean="0">
                <a:solidFill>
                  <a:schemeClr val="accent1">
                    <a:lumMod val="75000"/>
                  </a:schemeClr>
                </a:solidFill>
              </a:rPr>
              <a:t>Минэкономики</a:t>
            </a:r>
            <a:r>
              <a:rPr sz="2800" b="1" dirty="0" smtClean="0">
                <a:solidFill>
                  <a:schemeClr val="accent1">
                    <a:lumMod val="75000"/>
                  </a:schemeClr>
                </a:solidFill>
              </a:rPr>
              <a:t> РТ.</a:t>
            </a:r>
          </a:p>
          <a:p>
            <a:pPr marL="457200" indent="-457200">
              <a:buFont typeface="Arial" pitchFamily="34" charset="0"/>
              <a:buChar char="•"/>
            </a:pPr>
            <a:endParaRPr sz="28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4943815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39985</TotalTime>
  <Words>415</Words>
  <Application>Microsoft Office PowerPoint</Application>
  <PresentationFormat>Экран (4:3)</PresentationFormat>
  <Paragraphs>186</Paragraphs>
  <Slides>8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МИС РТ-Низамиев Ильдар Мунавирович</dc:creator>
  <cp:lastModifiedBy>ОЛЯМА</cp:lastModifiedBy>
  <cp:revision>1088</cp:revision>
  <cp:lastPrinted>2012-08-29T15:40:37Z</cp:lastPrinted>
  <dcterms:created xsi:type="dcterms:W3CDTF">2006-08-16T00:00:00Z</dcterms:created>
  <dcterms:modified xsi:type="dcterms:W3CDTF">2012-08-30T17:47:52Z</dcterms:modified>
</cp:coreProperties>
</file>