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48" r:id="rId2"/>
    <p:sldId id="578" r:id="rId3"/>
    <p:sldId id="579" r:id="rId4"/>
    <p:sldId id="580" r:id="rId5"/>
    <p:sldId id="581" r:id="rId6"/>
    <p:sldId id="582" r:id="rId7"/>
    <p:sldId id="583" r:id="rId8"/>
    <p:sldId id="584" r:id="rId9"/>
    <p:sldId id="623" r:id="rId10"/>
    <p:sldId id="568" r:id="rId11"/>
    <p:sldId id="571" r:id="rId12"/>
    <p:sldId id="576" r:id="rId13"/>
    <p:sldId id="574" r:id="rId14"/>
    <p:sldId id="551" r:id="rId15"/>
    <p:sldId id="552" r:id="rId16"/>
    <p:sldId id="601" r:id="rId17"/>
    <p:sldId id="553" r:id="rId18"/>
    <p:sldId id="558" r:id="rId19"/>
    <p:sldId id="616" r:id="rId20"/>
    <p:sldId id="617" r:id="rId21"/>
    <p:sldId id="621" r:id="rId22"/>
    <p:sldId id="618" r:id="rId23"/>
    <p:sldId id="622" r:id="rId24"/>
    <p:sldId id="575" r:id="rId25"/>
    <p:sldId id="598" r:id="rId26"/>
    <p:sldId id="599" r:id="rId27"/>
    <p:sldId id="600" r:id="rId28"/>
    <p:sldId id="585" r:id="rId29"/>
    <p:sldId id="597" r:id="rId30"/>
    <p:sldId id="595" r:id="rId31"/>
    <p:sldId id="596" r:id="rId32"/>
    <p:sldId id="589" r:id="rId33"/>
    <p:sldId id="610" r:id="rId34"/>
  </p:sldIdLst>
  <p:sldSz cx="9144000" cy="6858000" type="screen4x3"/>
  <p:notesSz cx="9939338" cy="6805613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купов Руслан Мулланурович" initials="ЯРМ" lastIdx="0" clrIdx="0"/>
  <p:cmAuthor id="1" name="Артем Климин" initials="АК" lastIdx="11" clrIdx="1"/>
  <p:cmAuthor id="2" name="sony" initials="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B9"/>
    <a:srgbClr val="FFFFCC"/>
    <a:srgbClr val="CCCC00"/>
    <a:srgbClr val="FFFF99"/>
    <a:srgbClr val="D2A000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0" autoAdjust="0"/>
    <p:restoredTop sz="93859" autoAdjust="0"/>
  </p:normalViewPr>
  <p:slideViewPr>
    <p:cSldViewPr>
      <p:cViewPr>
        <p:scale>
          <a:sx n="80" d="100"/>
          <a:sy n="80" d="100"/>
        </p:scale>
        <p:origin x="-161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B7BB-B411-4750-A81B-0942BC5598D1}" type="datetimeFigureOut">
              <a:rPr lang="ru-RU" smtClean="0"/>
              <a:t>25.08.2012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5" y="646430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7D38-A0F1-4B4F-A387-4F05DDB0B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49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567" y="0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1F1C7E06-78EF-4177-93CC-1143B0BFE051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39883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3232666"/>
            <a:ext cx="7951470" cy="3062526"/>
          </a:xfrm>
          <a:prstGeom prst="rect">
            <a:avLst/>
          </a:prstGeom>
        </p:spPr>
        <p:txBody>
          <a:bodyPr vert="horz" lIns="91833" tIns="45917" rIns="91833" bIns="459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3757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567" y="6463757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DD1D0867-0927-47CD-9DF8-0DB54DF6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72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79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2FE6C-D19B-42A4-9F7E-676F15E90450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писание: Описание: C:\Users\micadmin\AppData\Local\Microsoft\Windows\Temporary Internet Files\Content.Word\etat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9411"/>
            <a:ext cx="1368151" cy="2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=Work=\Презентации-доклады\Лого\etat_4x3[1]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74320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ИСПОЛЬЗОВАНИЕ ИНФОРМАЦИОННЫХ И КОММУНИКАЦИОННЫХ ТЕХНОЛОГИЙ</a:t>
            </a:r>
            <a:b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 МУНИЦИПАЛЬНЫХ РАЙОНАХ</a:t>
            </a:r>
            <a:b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РЕСПУБЛИКИ ТАТАРСТАН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96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ОЧЕРЕДЬ В ДЕТСКИЕ САДЫ</a:t>
            </a:r>
          </a:p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(июль 2012 года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447743"/>
              </p:ext>
            </p:extLst>
          </p:nvPr>
        </p:nvGraphicFramePr>
        <p:xfrm>
          <a:off x="133350" y="1676400"/>
          <a:ext cx="8877300" cy="4294366"/>
        </p:xfrm>
        <a:graphic>
          <a:graphicData uri="http://schemas.openxmlformats.org/drawingml/2006/table">
            <a:tbl>
              <a:tblPr firstRow="1" firstCol="1" bandRow="1"/>
              <a:tblGrid>
                <a:gridCol w="410631"/>
                <a:gridCol w="2180170"/>
                <a:gridCol w="1409699"/>
                <a:gridCol w="1905000"/>
                <a:gridCol w="2971800"/>
              </a:tblGrid>
              <a:tr h="802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подано заявлений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 (без хождения в отдел образования)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Новошешминский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Алексеевскй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Нурлатский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Алькеевский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Чистопольский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</a:p>
                  </a:txBody>
                  <a:tcPr marL="8890" marR="8890" marT="8890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Тюлячинский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Аксубаевский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90" marR="8890" marT="889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650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ЭЛЕКТРОННЫЕ ЗАЯВЛЕНИЯ В ЗАГС</a:t>
            </a:r>
          </a:p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(июль 2012 года)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19505"/>
              </p:ext>
            </p:extLst>
          </p:nvPr>
        </p:nvGraphicFramePr>
        <p:xfrm>
          <a:off x="228600" y="1600200"/>
          <a:ext cx="8534401" cy="4469050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438400"/>
                <a:gridCol w="2438400"/>
                <a:gridCol w="3200401"/>
              </a:tblGrid>
              <a:tr h="802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Электронных заявлений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Новошешминский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Тюлячинский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Чистопольский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95,9%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Нурлатский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95,3%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Аксубаевский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92,9%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Алькеевский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85,7%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70,6%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3526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ЗЕМЛЯ МНОГОДЕТНЫМ</a:t>
            </a:r>
            <a:endParaRPr lang="ru-RU" sz="27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58695"/>
              </p:ext>
            </p:extLst>
          </p:nvPr>
        </p:nvGraphicFramePr>
        <p:xfrm>
          <a:off x="152400" y="1295400"/>
          <a:ext cx="8534401" cy="4469050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438400"/>
                <a:gridCol w="2438400"/>
                <a:gridCol w="3200401"/>
              </a:tblGrid>
              <a:tr h="802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Подано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заявлений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заявлений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через 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Аксубаевский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Чистопольский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5,5,%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Нурлатский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Тюлячинский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Новошешминский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Алькеевский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198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304801" y="685800"/>
            <a:ext cx="3095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ЦЕЛЬ: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990600"/>
            <a:ext cx="8991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  <a:cs typeface="+mn-cs"/>
              </a:rPr>
              <a:t>Придать гласность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проблемам населения на общедоступном ресурсе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-12699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«НАРОДНЫЙ КОНТРОЛЬ»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175" y="381000"/>
            <a:ext cx="9144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электронные уведомления от населения об актуальных проблемах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/>
          <a:srcRect t="10371"/>
          <a:stretch/>
        </p:blipFill>
        <p:spPr bwMode="auto">
          <a:xfrm>
            <a:off x="304801" y="1447800"/>
            <a:ext cx="6781800" cy="225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55852"/>
            <a:ext cx="4114800" cy="187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4343400"/>
            <a:ext cx="91440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Указ Президента Республики Татарстан от 01.06.2012 № УП-408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 государственной системе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еспублики Татарстан «Народный контроль»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Постановление Кабинета Министров Республики  Татарстан от 10.08.2012 № 676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«Об электронном взаимодействии граждан,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ИОГВ и ОМС РТ в рамках функционирования государственной информационной системы «Народный контроль»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011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152400"/>
            <a:ext cx="4267200" cy="71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53988" y="1565275"/>
            <a:ext cx="9450388" cy="536892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«Народный контроль»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6"/>
          <p:cNvSpPr txBox="1">
            <a:spLocks noGrp="1"/>
          </p:cNvSpPr>
          <p:nvPr>
            <p:ph idx="1"/>
          </p:nvPr>
        </p:nvSpPr>
        <p:spPr>
          <a:xfrm>
            <a:off x="395536" y="1412776"/>
            <a:ext cx="82296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2 594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уведомлений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41 492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поддержавших пользователей</a:t>
            </a:r>
          </a:p>
          <a:p>
            <a:r>
              <a:rPr lang="ru-RU" sz="4400" b="1" dirty="0" smtClean="0">
                <a:solidFill>
                  <a:srgbClr val="FFC000"/>
                </a:solidFill>
              </a:rPr>
              <a:t>1 140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 работе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FFC000"/>
                </a:solidFill>
              </a:rPr>
              <a:t>302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запланировано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FFC000"/>
                </a:solidFill>
              </a:rPr>
              <a:t>417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мотивированный отказ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735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решено</a:t>
            </a:r>
          </a:p>
        </p:txBody>
      </p:sp>
    </p:spTree>
    <p:extLst>
      <p:ext uri="{BB962C8B-B14F-4D97-AF65-F5344CB8AC3E}">
        <p14:creationId xmlns:p14="http://schemas.microsoft.com/office/powerpoint/2010/main" val="1089354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50" y="27948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Исполнение в разрезе территорий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13380"/>
              </p:ext>
            </p:extLst>
          </p:nvPr>
        </p:nvGraphicFramePr>
        <p:xfrm>
          <a:off x="0" y="1447800"/>
          <a:ext cx="8915400" cy="3081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914"/>
                <a:gridCol w="2138486"/>
                <a:gridCol w="762000"/>
                <a:gridCol w="762000"/>
                <a:gridCol w="838200"/>
                <a:gridCol w="1079770"/>
                <a:gridCol w="1434830"/>
                <a:gridCol w="1600200"/>
              </a:tblGrid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Муниципальный район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Всего заявок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 работе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Решено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Запланировано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Мотивированный отказ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Оценка пользователей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Чистопольский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-12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Нурлатский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Алексеевский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Спасский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Аксубаевский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Новошешминский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Тюлячинский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Алькеевский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620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9" y="728016"/>
            <a:ext cx="4114800" cy="590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677888" y="2209800"/>
            <a:ext cx="4191000" cy="156966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АЛЕКСЕЕВСКОГО МУНИЦИПАЛЬНОГО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РАЙОНА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25.07.2012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09:07</a:t>
            </a:r>
          </a:p>
          <a:p>
            <a:pPr eaLnBrk="1" hangingPunct="1"/>
            <a:r>
              <a:rPr lang="ru-RU" sz="2000" b="1" dirty="0">
                <a:solidFill>
                  <a:srgbClr val="C00000"/>
                </a:solidFill>
              </a:rPr>
              <a:t>До 27 июля 2012 года территория вокруг ТК "Оазис" будет приведена в порядок.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0283" y="1176010"/>
            <a:ext cx="3847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 Запланировано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14955" y="5983069"/>
            <a:ext cx="4112302" cy="646331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dirty="0" smtClean="0"/>
          </a:p>
          <a:p>
            <a:pPr eaLnBrk="1" hangingPunct="1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14595" y="4823324"/>
            <a:ext cx="4315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Контрольный срок:  </a:t>
            </a:r>
            <a:r>
              <a:rPr lang="ru-RU" sz="2400" b="1" dirty="0">
                <a:solidFill>
                  <a:srgbClr val="C00000"/>
                </a:solidFill>
              </a:rPr>
              <a:t>25.07.2012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84" y="0"/>
            <a:ext cx="9026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Алексеевский МР</a:t>
            </a:r>
            <a:endParaRPr lang="en-US" sz="2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нарушение запланированных сроков</a:t>
            </a:r>
          </a:p>
        </p:txBody>
      </p:sp>
    </p:spTree>
    <p:extLst>
      <p:ext uri="{BB962C8B-B14F-4D97-AF65-F5344CB8AC3E}">
        <p14:creationId xmlns:p14="http://schemas.microsoft.com/office/powerpoint/2010/main" val="37778599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8" y="216590"/>
            <a:ext cx="4112302" cy="65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552208" y="1828800"/>
            <a:ext cx="4191000" cy="1877437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МИНИСТЕРСТВО ТРАНСПОРТА И ДОРОЖНОГО ХОЗЯЙСТВА РЕСПУБЛИКИ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ТАТАРСТАН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07.08.2012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16:21</a:t>
            </a:r>
          </a:p>
          <a:p>
            <a:pPr eaLnBrk="1" hangingPunct="1"/>
            <a:r>
              <a:rPr lang="ru-RU" sz="2000" dirty="0" smtClean="0"/>
              <a:t>Заявка переназначена ведомству </a:t>
            </a:r>
            <a:r>
              <a:rPr lang="ru-RU" sz="2000" dirty="0" smtClean="0">
                <a:solidFill>
                  <a:srgbClr val="C00000"/>
                </a:solidFill>
              </a:rPr>
              <a:t>Исполнительный </a:t>
            </a:r>
            <a:r>
              <a:rPr lang="ru-RU" sz="2000" dirty="0">
                <a:solidFill>
                  <a:srgbClr val="C00000"/>
                </a:solidFill>
              </a:rPr>
              <a:t>комитет </a:t>
            </a:r>
            <a:r>
              <a:rPr lang="ru-RU" sz="2000" dirty="0" err="1">
                <a:solidFill>
                  <a:srgbClr val="C00000"/>
                </a:solidFill>
              </a:rPr>
              <a:t>Новошешминского</a:t>
            </a:r>
            <a:r>
              <a:rPr lang="ru-RU" sz="2000" dirty="0">
                <a:solidFill>
                  <a:srgbClr val="C00000"/>
                </a:solidFill>
              </a:rPr>
              <a:t> муниципального 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64669" y="4612720"/>
            <a:ext cx="2766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 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0"/>
            <a:ext cx="6925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Новошешминский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длительный срок рассмотрения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45942" y="5943600"/>
            <a:ext cx="4112302" cy="861774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dirty="0" smtClean="0"/>
          </a:p>
          <a:p>
            <a:pPr eaLnBrk="1" hangingPunct="1"/>
            <a:endParaRPr lang="ru-RU" dirty="0"/>
          </a:p>
          <a:p>
            <a:pPr eaLnBrk="1" hangingPunct="1"/>
            <a:endParaRPr lang="ru-RU" sz="1400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889376" y="5154768"/>
            <a:ext cx="1516664" cy="36933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cap="all" dirty="0" smtClean="0">
                <a:solidFill>
                  <a:srgbClr val="63A8D3"/>
                </a:solidFill>
                <a:latin typeface="Tahoma"/>
              </a:rPr>
              <a:t>07.08.2012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79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758530" cy="615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0799" y="32939"/>
            <a:ext cx="65282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Нурлатский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  <a:p>
            <a:pPr algn="ctr"/>
            <a:r>
              <a:rPr lang="ru-RU" sz="2700" b="1" dirty="0">
                <a:solidFill>
                  <a:srgbClr val="C00000"/>
                </a:solidFill>
              </a:rPr>
              <a:t>длительный срок рассмотрения</a:t>
            </a:r>
          </a:p>
          <a:p>
            <a:pPr algn="ctr"/>
            <a:endParaRPr lang="ru-RU" sz="27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8547" y="4291961"/>
            <a:ext cx="2684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066025" y="5075251"/>
            <a:ext cx="1516664" cy="36933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cap="all" dirty="0" smtClean="0">
                <a:solidFill>
                  <a:srgbClr val="63A8D3"/>
                </a:solidFill>
                <a:latin typeface="Tahoma"/>
              </a:rPr>
              <a:t>30.07.2012</a:t>
            </a:r>
            <a:endParaRPr lang="ru-RU" dirty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28600" y="5920026"/>
            <a:ext cx="4112302" cy="861774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dirty="0" smtClean="0"/>
          </a:p>
          <a:p>
            <a:pPr eaLnBrk="1" hangingPunct="1"/>
            <a:endParaRPr lang="ru-RU" dirty="0"/>
          </a:p>
          <a:p>
            <a:pPr eaLnBrk="1" hangingPunct="1"/>
            <a:endParaRPr lang="ru-RU" sz="1400" dirty="0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559165" y="1752600"/>
            <a:ext cx="4191000" cy="2062103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МИНИСТЕРСТВО СТРОИТЕЛЬСТВА, АРХИТЕКТУРЫ И ЖИЛИЩНО-КОММУНАЛЬНОГО ХОЗЯЙСТВА РЕСПУБЛИКИ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ТАТАРСТАН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30.07.2012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13:51</a:t>
            </a:r>
          </a:p>
          <a:p>
            <a:pPr eaLnBrk="1" hangingPunct="1"/>
            <a:r>
              <a:rPr lang="ru-RU" sz="2000" dirty="0"/>
              <a:t>Заявка переназначена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/>
              <a:t>ведомству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Исполнительный комитет </a:t>
            </a:r>
            <a:r>
              <a:rPr lang="ru-RU" sz="2000" dirty="0" err="1">
                <a:solidFill>
                  <a:srgbClr val="C00000"/>
                </a:solidFill>
              </a:rPr>
              <a:t>Нурлатского</a:t>
            </a:r>
            <a:r>
              <a:rPr lang="ru-RU" sz="2000" dirty="0">
                <a:solidFill>
                  <a:srgbClr val="C00000"/>
                </a:solidFill>
              </a:rPr>
              <a:t> муниципального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2501895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5" y="181015"/>
            <a:ext cx="4296888" cy="649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5600" y="2232"/>
            <a:ext cx="553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Спасский МР</a:t>
            </a:r>
          </a:p>
          <a:p>
            <a:pPr algn="ctr"/>
            <a:r>
              <a:rPr lang="ru-RU" sz="2700" b="1" dirty="0">
                <a:solidFill>
                  <a:srgbClr val="C00000"/>
                </a:solidFill>
              </a:rPr>
              <a:t>длительный срок </a:t>
            </a:r>
            <a:r>
              <a:rPr lang="ru-RU" sz="2700" b="1" dirty="0" smtClean="0">
                <a:solidFill>
                  <a:srgbClr val="C00000"/>
                </a:solidFill>
              </a:rPr>
              <a:t>рассмотрения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5772" y="4201180"/>
            <a:ext cx="2684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 smtClean="0">
                <a:solidFill>
                  <a:srgbClr val="C00000"/>
                </a:solidFill>
              </a:rPr>
              <a:t>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89065" y="5813961"/>
            <a:ext cx="4296888" cy="861774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dirty="0" smtClean="0"/>
          </a:p>
          <a:p>
            <a:pPr eaLnBrk="1" hangingPunct="1"/>
            <a:endParaRPr lang="ru-RU" dirty="0"/>
          </a:p>
          <a:p>
            <a:pPr eaLnBrk="1" hangingPunct="1"/>
            <a:endParaRPr lang="ru-RU" sz="1400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623131" y="1674049"/>
            <a:ext cx="4191000" cy="1754326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МИНИСТЕРСТВО СТРОИТЕЛЬСТВА, АРХИТЕКТУРЫ И ЖИЛИЩНО-КОММУНАЛЬНОГО ХОЗЯЙСТВА РЕСПУБЛИКИ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ТАТАРСТА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09.07.2012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12:53</a:t>
            </a:r>
          </a:p>
          <a:p>
            <a:pPr eaLnBrk="1" hangingPunct="1"/>
            <a:r>
              <a:rPr lang="ru-RU" sz="2000" dirty="0"/>
              <a:t>Заявка переназначена ведомству </a:t>
            </a:r>
            <a:r>
              <a:rPr lang="ru-RU" sz="2000" dirty="0">
                <a:solidFill>
                  <a:srgbClr val="C00000"/>
                </a:solidFill>
              </a:rPr>
              <a:t>Исполнительный комитет Спасского муниципального района РТ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985368" y="4796308"/>
            <a:ext cx="1516664" cy="36933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cap="all" dirty="0" smtClean="0">
                <a:solidFill>
                  <a:srgbClr val="63A8D3"/>
                </a:solidFill>
                <a:latin typeface="Tahoma"/>
              </a:rPr>
              <a:t>09.07.2012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711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74958" y="319253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" name="Овал 3"/>
          <p:cNvSpPr/>
          <p:nvPr/>
        </p:nvSpPr>
        <p:spPr>
          <a:xfrm>
            <a:off x="6472741" y="43028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Овал 4"/>
          <p:cNvSpPr/>
          <p:nvPr/>
        </p:nvSpPr>
        <p:spPr>
          <a:xfrm>
            <a:off x="412873" y="43028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7" name="Picture 2" descr="C:\Users\Администратор\Documents\___СОРТИРОВАТЬ\IMG_14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0937"/>
            <a:ext cx="1587563" cy="211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36" y="707801"/>
            <a:ext cx="1943705" cy="164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crepedroid.org/images/peopl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55787"/>
            <a:ext cx="2841750" cy="26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5" descr="http://www.compedgemedia.com/images/Callcenter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9670" y="3672675"/>
            <a:ext cx="1645130" cy="120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381000" y="2341086"/>
            <a:ext cx="2532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Cambria" pitchFamily="18" charset="0"/>
              </a:rPr>
              <a:t>Инфоматы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–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терминалы получения электронных услуг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2366486"/>
            <a:ext cx="255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Портал государственных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и муниципальных услуг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uslugi.tatarstan.ru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488" y="3581400"/>
            <a:ext cx="1922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В местах массового пребывания людей на всей территории Татарстана 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3886200"/>
            <a:ext cx="217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0,8 млн. посетителей, 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4,9 млн. страниц просматривается ежемесячно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4656" y="5769113"/>
            <a:ext cx="2424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Доступна каждому сотовому абоненту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56460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Ежедневная и круглосуточная помощь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979253"/>
            <a:ext cx="232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Контакт-центр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для населения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833855" y="3450936"/>
            <a:ext cx="1989138" cy="198913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grpSp>
        <p:nvGrpSpPr>
          <p:cNvPr id="23" name="Группа 21"/>
          <p:cNvGrpSpPr>
            <a:grpSpLocks/>
          </p:cNvGrpSpPr>
          <p:nvPr/>
        </p:nvGrpSpPr>
        <p:grpSpPr bwMode="auto">
          <a:xfrm>
            <a:off x="5373605" y="2827049"/>
            <a:ext cx="1449388" cy="2416175"/>
            <a:chOff x="2743200" y="23813"/>
            <a:chExt cx="3124200" cy="5203343"/>
          </a:xfrm>
        </p:grpSpPr>
        <p:pic>
          <p:nvPicPr>
            <p:cNvPr id="24" name="Рисунок 3" descr="E:\ТЕМП\mPortal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43200" y="23813"/>
              <a:ext cx="3124200" cy="515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935" y="1735138"/>
              <a:ext cx="1862840" cy="349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 descr="F:\=Work=\Презентации-доклады\Презентация МИС\Электронный Татарстан\Медведеву\фотография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135" y="2431569"/>
              <a:ext cx="1413680" cy="212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434474" y="5163237"/>
            <a:ext cx="260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Мобильная версия Портала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397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4" y="566754"/>
            <a:ext cx="3688210" cy="593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34403" y="5551714"/>
            <a:ext cx="2684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 smtClean="0">
                <a:solidFill>
                  <a:srgbClr val="C00000"/>
                </a:solidFill>
              </a:rPr>
              <a:t>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51130" y="5654400"/>
            <a:ext cx="3972757" cy="861774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dirty="0" smtClean="0"/>
          </a:p>
          <a:p>
            <a:pPr eaLnBrk="1" hangingPunct="1"/>
            <a:endParaRPr lang="ru-RU" dirty="0"/>
          </a:p>
          <a:p>
            <a:pPr eaLnBrk="1" hangingPunct="1"/>
            <a:endParaRPr lang="ru-RU" sz="1400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494922" y="6074934"/>
            <a:ext cx="1516664" cy="36933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cap="all" dirty="0" smtClean="0">
                <a:solidFill>
                  <a:srgbClr val="63A8D3"/>
                </a:solidFill>
                <a:latin typeface="Tahoma"/>
              </a:rPr>
              <a:t>27.07.2012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83" y="792677"/>
            <a:ext cx="45529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951607" y="1981200"/>
            <a:ext cx="564486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951607" y="1752600"/>
            <a:ext cx="3599996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20505" y="0"/>
            <a:ext cx="55376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</a:rPr>
              <a:t>Тюлячинский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 МР</a:t>
            </a:r>
          </a:p>
          <a:p>
            <a:pPr algn="ctr"/>
            <a:r>
              <a:rPr lang="ru-RU" sz="2700" b="1" dirty="0">
                <a:solidFill>
                  <a:srgbClr val="C00000"/>
                </a:solidFill>
              </a:rPr>
              <a:t>длительный срок рассмотрения</a:t>
            </a:r>
          </a:p>
          <a:p>
            <a:pPr algn="ctr"/>
            <a:endParaRPr lang="ru-RU" sz="27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777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462496" y="4897537"/>
            <a:ext cx="2326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400" b="1" dirty="0" smtClean="0">
                <a:solidFill>
                  <a:srgbClr val="C00000"/>
                </a:solidFill>
              </a:rPr>
              <a:t>В работе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533487" y="1295400"/>
            <a:ext cx="4343400" cy="3108543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ЧИСТОПОЛЬСКОГО МУНИЦИПАЛЬНОГО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РАЙОНА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03.07.2012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14:25</a:t>
            </a:r>
          </a:p>
          <a:p>
            <a:pPr eaLnBrk="1" hangingPunct="1"/>
            <a:r>
              <a:rPr lang="ru-RU" sz="2000" dirty="0">
                <a:solidFill>
                  <a:srgbClr val="C00000"/>
                </a:solidFill>
              </a:rPr>
              <a:t>Работы</a:t>
            </a:r>
            <a:r>
              <a:rPr lang="ru-RU" sz="2000" dirty="0"/>
              <a:t> по асфальтированию проезжей части дороги по ул. </a:t>
            </a:r>
            <a:r>
              <a:rPr lang="ru-RU" sz="2000" dirty="0" err="1"/>
              <a:t>Пожарского,в</a:t>
            </a:r>
            <a:r>
              <a:rPr lang="ru-RU" sz="2000" dirty="0"/>
              <a:t> г. Чистополь </a:t>
            </a:r>
            <a:r>
              <a:rPr lang="ru-RU" sz="2000" dirty="0">
                <a:solidFill>
                  <a:srgbClr val="C00000"/>
                </a:solidFill>
              </a:rPr>
              <a:t>включены в план работ, но</a:t>
            </a:r>
            <a:r>
              <a:rPr lang="ru-RU" sz="2000" dirty="0"/>
              <a:t> в виду отсутствия источника финансирования </a:t>
            </a:r>
            <a:r>
              <a:rPr lang="ru-RU" sz="2000" dirty="0">
                <a:solidFill>
                  <a:srgbClr val="C00000"/>
                </a:solidFill>
              </a:rPr>
              <a:t>выполнить данные работы в настоящее время не представляется возможным.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1" y="473904"/>
            <a:ext cx="3894530" cy="566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8" y="5737359"/>
            <a:ext cx="4139788" cy="1030618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867400" y="5394003"/>
            <a:ext cx="1516664" cy="36933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cap="all" dirty="0" smtClean="0">
                <a:solidFill>
                  <a:srgbClr val="63A8D3"/>
                </a:solidFill>
                <a:latin typeface="Tahoma"/>
              </a:rPr>
              <a:t>03.07.2012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24093" y="32939"/>
            <a:ext cx="6195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</a:rPr>
              <a:t>Чистопольский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 МР</a:t>
            </a:r>
          </a:p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</a:rPr>
              <a:t>не изменен статус «в работе»</a:t>
            </a:r>
          </a:p>
        </p:txBody>
      </p:sp>
    </p:spTree>
    <p:extLst>
      <p:ext uri="{BB962C8B-B14F-4D97-AF65-F5344CB8AC3E}">
        <p14:creationId xmlns:p14="http://schemas.microsoft.com/office/powerpoint/2010/main" val="18943398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409151" y="1389129"/>
            <a:ext cx="4362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400" b="1" dirty="0">
                <a:solidFill>
                  <a:srgbClr val="C00000"/>
                </a:solidFill>
              </a:rPr>
              <a:t>Мотивированный отказ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648200" y="2057400"/>
            <a:ext cx="4343400" cy="341632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ЧИСТОПОЛЬСКОГО МУНИЦИПАЛЬНОГО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РАЙОНА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12.07.2012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11:23</a:t>
            </a:r>
          </a:p>
          <a:p>
            <a:pPr eaLnBrk="1" hangingPunct="1"/>
            <a:r>
              <a:rPr lang="ru-RU" sz="2000" dirty="0" smtClean="0"/>
              <a:t>Работы </a:t>
            </a:r>
            <a:r>
              <a:rPr lang="ru-RU" sz="2000" dirty="0"/>
              <a:t>по асфальтированию участка дороги по ул. Советская, г. Чистополь </a:t>
            </a:r>
            <a:r>
              <a:rPr lang="ru-RU" sz="2000" dirty="0">
                <a:solidFill>
                  <a:srgbClr val="C00000"/>
                </a:solidFill>
              </a:rPr>
              <a:t>включены в план работ, но </a:t>
            </a:r>
            <a:r>
              <a:rPr lang="ru-RU" sz="2000" dirty="0"/>
              <a:t>ввиду отсутствия источника финансирования выполнить данный вид работ в настоящее время не предоставляется возможным. </a:t>
            </a:r>
            <a:r>
              <a:rPr lang="ru-RU" sz="2000" dirty="0">
                <a:solidFill>
                  <a:srgbClr val="C00000"/>
                </a:solidFill>
              </a:rPr>
              <a:t>Работы будут выполнены при поступлении финансирования.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91"/>
          <a:stretch/>
        </p:blipFill>
        <p:spPr bwMode="auto">
          <a:xfrm>
            <a:off x="457200" y="1908412"/>
            <a:ext cx="4012210" cy="41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393" y="32939"/>
            <a:ext cx="889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</a:rPr>
              <a:t>Чистопольский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 МР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необходимо присвоить статус «Запланировано»</a:t>
            </a:r>
          </a:p>
        </p:txBody>
      </p:sp>
    </p:spTree>
    <p:extLst>
      <p:ext uri="{BB962C8B-B14F-4D97-AF65-F5344CB8AC3E}">
        <p14:creationId xmlns:p14="http://schemas.microsoft.com/office/powerpoint/2010/main" val="37451506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8"/>
          <a:stretch/>
        </p:blipFill>
        <p:spPr bwMode="auto">
          <a:xfrm>
            <a:off x="304800" y="1460604"/>
            <a:ext cx="4400550" cy="455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8929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Чистопольский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МР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«отписка»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99468" y="4820454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 Решение принято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097362" y="5397044"/>
            <a:ext cx="1516664" cy="369332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cap="all" dirty="0" smtClean="0">
                <a:solidFill>
                  <a:srgbClr val="63A8D3"/>
                </a:solidFill>
                <a:latin typeface="Tahoma"/>
              </a:rPr>
              <a:t>02.07.2012</a:t>
            </a:r>
            <a:endParaRPr lang="ru-RU" dirty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705350" y="1219200"/>
            <a:ext cx="4343400" cy="3108543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ЧИСТОПОЛЬСКОГО МУНИЦИПАЛЬНОГО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РАЙОНА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02.07.2012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13:40</a:t>
            </a:r>
          </a:p>
          <a:p>
            <a:pPr eaLnBrk="1" hangingPunct="1"/>
            <a:r>
              <a:rPr lang="ru-RU" sz="2000" dirty="0"/>
              <a:t>В апреле текущего года произведен ямочный ремонт </a:t>
            </a:r>
            <a:r>
              <a:rPr lang="ru-RU" sz="2000" dirty="0" err="1"/>
              <a:t>Объезной</a:t>
            </a:r>
            <a:r>
              <a:rPr lang="ru-RU" sz="2000" dirty="0"/>
              <a:t> дороги от п. Мебельный до ул. </a:t>
            </a:r>
            <a:r>
              <a:rPr lang="ru-RU" sz="2000" dirty="0" err="1"/>
              <a:t>Кулясова</a:t>
            </a:r>
            <a:r>
              <a:rPr lang="ru-RU" sz="2000" dirty="0"/>
              <a:t>. В связи с интенсивным движением </a:t>
            </a:r>
            <a:r>
              <a:rPr lang="ru-RU" sz="2000" dirty="0" err="1"/>
              <a:t>большегрузов</a:t>
            </a:r>
            <a:r>
              <a:rPr lang="ru-RU" sz="2000" dirty="0"/>
              <a:t> образуются ямы. </a:t>
            </a:r>
            <a:r>
              <a:rPr lang="ru-RU" sz="2000" dirty="0">
                <a:solidFill>
                  <a:srgbClr val="C00000"/>
                </a:solidFill>
              </a:rPr>
              <a:t>Работы по ликвидации ям </a:t>
            </a:r>
            <a:r>
              <a:rPr lang="ru-RU" sz="2000" b="1" dirty="0">
                <a:solidFill>
                  <a:srgbClr val="C00000"/>
                </a:solidFill>
              </a:rPr>
              <a:t>будут</a:t>
            </a:r>
            <a:r>
              <a:rPr lang="ru-RU" sz="2000" dirty="0">
                <a:solidFill>
                  <a:srgbClr val="C00000"/>
                </a:solidFill>
              </a:rPr>
              <a:t> выполнены</a:t>
            </a:r>
            <a:r>
              <a:rPr lang="ru-RU" sz="2000" dirty="0"/>
              <a:t> при поступлении финансирования.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352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Планирование финансирования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 итогам рейтинга проблем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 «Народном контроле»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515147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284274"/>
            <a:ext cx="4552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Система позволит </a:t>
            </a:r>
            <a:r>
              <a:rPr lang="ru-RU" sz="3600" b="1" dirty="0" smtClean="0">
                <a:solidFill>
                  <a:srgbClr val="C00000"/>
                </a:solidFill>
              </a:rPr>
              <a:t>гражданам участвовать в бюджетном процессе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3800" y="1905000"/>
            <a:ext cx="685800" cy="4886325"/>
          </a:xfrm>
          <a:prstGeom prst="rect">
            <a:avLst/>
          </a:prstGeom>
          <a:noFill/>
          <a:ln w="666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62800" y="6356352"/>
            <a:ext cx="15240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24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669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627996" y="3200400"/>
            <a:ext cx="5387592" cy="3513647"/>
            <a:chOff x="3071988" y="2837786"/>
            <a:chExt cx="5943600" cy="387626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837786"/>
              <a:ext cx="4791559" cy="38678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071988" y="2837786"/>
              <a:ext cx="5943600" cy="387626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межведомственного взаимодействия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c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1 июля по 24 августа 2012 года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96" y="2613898"/>
            <a:ext cx="864567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14 801</a:t>
            </a:r>
            <a:r>
              <a:rPr sz="6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Электронный запрос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Более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65,1 %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запросов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Росреестр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34,9%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иные органы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0395" y="1217712"/>
            <a:ext cx="8626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 708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пользователей ФОИВ, ОГВ и ОМС РТ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258556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25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89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18178"/>
              </p:ext>
            </p:extLst>
          </p:nvPr>
        </p:nvGraphicFramePr>
        <p:xfrm>
          <a:off x="266699" y="783310"/>
          <a:ext cx="8648701" cy="3144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523"/>
                <a:gridCol w="2185378"/>
                <a:gridCol w="1371600"/>
                <a:gridCol w="1506578"/>
                <a:gridCol w="1552331"/>
                <a:gridCol w="1589291"/>
              </a:tblGrid>
              <a:tr h="3037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Поставщик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Ответ/Отказ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Без нарушения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 нарушением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Без нарушения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 нарушением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Аксубаевский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Алексеевский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Алькеевский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Новошешминский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Нурлатский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Спасский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Тюлячинский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Чистопольский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705006"/>
              </p:ext>
            </p:extLst>
          </p:nvPr>
        </p:nvGraphicFramePr>
        <p:xfrm>
          <a:off x="381000" y="4495800"/>
          <a:ext cx="5410200" cy="1772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184"/>
                <a:gridCol w="4236678"/>
                <a:gridCol w="832338"/>
              </a:tblGrid>
              <a:tr h="38482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 ОМС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сведения запрашивают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Внутрирайонные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запросы</a:t>
                      </a:r>
                      <a:endParaRPr lang="ru-RU" sz="20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Федеральная кадастровая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палата</a:t>
                      </a:r>
                      <a:endParaRPr lang="ru-RU" sz="20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Управление </a:t>
                      </a:r>
                      <a:r>
                        <a:rPr lang="ru-RU" sz="20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Росреестра</a:t>
                      </a: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по РТ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Министерство экологии РТ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ИСПОЛНЕНИЕ МЕЖВЕДОМСВТЕННЫХ ЗАПРОСОВ</a:t>
            </a:r>
          </a:p>
        </p:txBody>
      </p:sp>
    </p:spTree>
    <p:extLst>
      <p:ext uri="{BB962C8B-B14F-4D97-AF65-F5344CB8AC3E}">
        <p14:creationId xmlns:p14="http://schemas.microsoft.com/office/powerpoint/2010/main" val="35848383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835526"/>
              </p:ext>
            </p:extLst>
          </p:nvPr>
        </p:nvGraphicFramePr>
        <p:xfrm>
          <a:off x="419100" y="679240"/>
          <a:ext cx="6438900" cy="2898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32"/>
                <a:gridCol w="3018509"/>
                <a:gridCol w="2876259"/>
              </a:tblGrid>
              <a:tr h="28148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Потребитель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запросов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Аксубаевский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Алексеевский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Алькеевский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Новошешминский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Нурлатский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Спасский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Тюлячинский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Чистопольский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63175"/>
              </p:ext>
            </p:extLst>
          </p:nvPr>
        </p:nvGraphicFramePr>
        <p:xfrm>
          <a:off x="380999" y="4345931"/>
          <a:ext cx="6477000" cy="1978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460"/>
                <a:gridCol w="5193270"/>
                <a:gridCol w="875270"/>
              </a:tblGrid>
              <a:tr h="38482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ОМС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НАПРАВЛЯЮТ ЗАПРОСЫ В АДРЕС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Управление </a:t>
                      </a:r>
                      <a:r>
                        <a:rPr lang="ru-RU" sz="20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Росреестра</a:t>
                      </a: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по РТ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1028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Федеральная кадастровая палата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442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Управление Федеральной налоговой службы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Внутрирайонные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В иные районы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13" y="-7342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ЗАПРОСЫ ОТ ОМС</a:t>
            </a:r>
          </a:p>
        </p:txBody>
      </p:sp>
    </p:spTree>
    <p:extLst>
      <p:ext uri="{BB962C8B-B14F-4D97-AF65-F5344CB8AC3E}">
        <p14:creationId xmlns:p14="http://schemas.microsoft.com/office/powerpoint/2010/main" val="6061501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lad\Desktop\!Output\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37267"/>
            <a:ext cx="4261744" cy="5966442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4393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ЭЛЕКТРОННЫЙ ДОКУМЕНТООБОРОТ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19600" y="605599"/>
            <a:ext cx="4495800" cy="564280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837406"/>
            <a:ext cx="8915399" cy="533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3 200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организаций</a:t>
            </a:r>
          </a:p>
          <a:p>
            <a:pPr marL="457200" indent="-457200">
              <a:spcBef>
                <a:spcPts val="28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5,5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млн.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документов объемом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11,7 Тб</a:t>
            </a:r>
            <a:endParaRPr lang="ru-RU" sz="3200" b="1" dirty="0">
              <a:solidFill>
                <a:srgbClr val="C00000"/>
              </a:solidFill>
              <a:latin typeface="+mn-lt"/>
              <a:cs typeface="Tahoma" pitchFamily="34" charset="0"/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11,7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млн.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резолюций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Ежедневно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+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7,5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новых документов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и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16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резолюций</a:t>
            </a:r>
          </a:p>
          <a:p>
            <a:pPr marL="457200" indent="-457200">
              <a:spcBef>
                <a:spcPts val="28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Более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31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учетных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записей пользователей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из них более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2,5 тыс.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– сотрудники исполкомов и администраций муниципальных районов</a:t>
            </a:r>
          </a:p>
        </p:txBody>
      </p:sp>
    </p:spTree>
    <p:extLst>
      <p:ext uri="{BB962C8B-B14F-4D97-AF65-F5344CB8AC3E}">
        <p14:creationId xmlns:p14="http://schemas.microsoft.com/office/powerpoint/2010/main" val="2993238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 rot="18814936">
            <a:off x="1035579" y="538635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76 из 78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 rot="18639812">
            <a:off x="2093860" y="5237676"/>
            <a:ext cx="965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11 из 13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 rot="18900503">
            <a:off x="3763564" y="532779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44 из 55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 rot="18776480">
            <a:off x="2862133" y="529906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3</a:t>
            </a:r>
            <a:r>
              <a:rPr lang="ru-RU" sz="1600" dirty="0" smtClean="0"/>
              <a:t>0 из 37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 rot="18848665">
            <a:off x="4604289" y="5237676"/>
            <a:ext cx="12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56 из 70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1" y="6061455"/>
            <a:ext cx="723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1 учетная запись – </a:t>
            </a:r>
            <a:r>
              <a:rPr lang="ru-RU" sz="2700" b="1" dirty="0" smtClean="0">
                <a:solidFill>
                  <a:srgbClr val="C00000"/>
                </a:solidFill>
              </a:rPr>
              <a:t>180 рублей в месяц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848665">
            <a:off x="5597773" y="5197399"/>
            <a:ext cx="12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36 из 46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 rot="18814978">
            <a:off x="6558768" y="5156200"/>
            <a:ext cx="12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60 из 77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 rot="18855772">
            <a:off x="7324692" y="5197398"/>
            <a:ext cx="12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71 из 102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0452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-103717"/>
            <a:ext cx="9144000" cy="11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Посещаемость Портала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государственных и муниципальных услуг РТ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82399"/>
              </p:ext>
            </p:extLst>
          </p:nvPr>
        </p:nvGraphicFramePr>
        <p:xfrm>
          <a:off x="152401" y="1011767"/>
          <a:ext cx="8839199" cy="544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/>
                <a:gridCol w="1143000"/>
                <a:gridCol w="1219200"/>
                <a:gridCol w="1066800"/>
                <a:gridCol w="1143000"/>
                <a:gridCol w="1143000"/>
                <a:gridCol w="1066800"/>
              </a:tblGrid>
              <a:tr h="528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2011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baseline="0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МАЙ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ИЮНЬ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ИЮЛЬ</a:t>
                      </a:r>
                      <a:endParaRPr lang="ru-RU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МАЙ</a:t>
                      </a:r>
                      <a:endParaRPr lang="ru-RU" sz="2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ИЮНЬ</a:t>
                      </a:r>
                      <a:endParaRPr lang="ru-RU" sz="2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ИЮЛЬ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220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КОЛИЧЕСТВО СЕАНСОВ,</a:t>
                      </a:r>
                      <a:b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ПОСЕЩЕНИЙ ПОРТАЛА 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488 000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557 520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495 385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817 976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776 810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800 092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96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УНИКАЛЬНЫЕ ПОСЕТИТЕЛИ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183 700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199 339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190 323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286 992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262 871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267 583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24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ПРОСМОТРЕННЫЕ</a:t>
                      </a: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СТРАНИЦЫ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36</a:t>
                      </a:r>
                      <a:endParaRPr lang="ru-RU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  <a:endParaRPr lang="en-US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,59</a:t>
                      </a:r>
                      <a:b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  <a:endParaRPr lang="en-US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4,92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7088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ПРЯМОЙ ТРАФИК </a:t>
                      </a:r>
                    </a:p>
                    <a:p>
                      <a:pPr algn="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(знают адрес Портала)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17,80%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17,20%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17,00%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18,09%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18,45%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18,88%</a:t>
                      </a:r>
                      <a:endParaRPr lang="ru-RU" sz="2000" b="1" kern="1200" baseline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3884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40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ВНУТРЕННИЙ ДОКУМЕНТООБОРОТ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463042"/>
              </p:ext>
            </p:extLst>
          </p:nvPr>
        </p:nvGraphicFramePr>
        <p:xfrm>
          <a:off x="266700" y="740925"/>
          <a:ext cx="8610600" cy="4160499"/>
        </p:xfrm>
        <a:graphic>
          <a:graphicData uri="http://schemas.openxmlformats.org/drawingml/2006/table">
            <a:tbl>
              <a:tblPr>
                <a:solidFill>
                  <a:srgbClr val="FFFF99"/>
                </a:solidFill>
              </a:tblPr>
              <a:tblGrid>
                <a:gridCol w="2362200"/>
                <a:gridCol w="1752600"/>
                <a:gridCol w="2057400"/>
                <a:gridCol w="2438400"/>
              </a:tblGrid>
              <a:tr h="1158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2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муниципального района</a:t>
                      </a:r>
                    </a:p>
                  </a:txBody>
                  <a:tcPr marL="8909" marR="8909" marT="89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Всего документов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Из них</a:t>
                      </a:r>
                      <a:r>
                        <a:rPr lang="ru-RU" sz="22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внутренние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Доля</a:t>
                      </a:r>
                      <a:r>
                        <a:rPr lang="ru-RU" sz="22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внутреннего документооборота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Нурлатский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12972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2704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20%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Чистопольский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14515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Менее 1%</a:t>
                      </a:r>
                    </a:p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Новошешминский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8303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512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Аксубаевский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6868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124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B8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Алексеевский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6598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B8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Спасский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6511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Тюлячинский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6094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69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Алькеевский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6022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5854987"/>
            <a:ext cx="82296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В органах местного самоуправления РТ – </a:t>
            </a:r>
            <a:r>
              <a:rPr lang="ru-RU" sz="3100" b="1" dirty="0" smtClean="0">
                <a:solidFill>
                  <a:srgbClr val="D2A000"/>
                </a:solidFill>
              </a:rPr>
              <a:t>2</a:t>
            </a:r>
            <a:r>
              <a:rPr lang="en-US" sz="3100" b="1" dirty="0" smtClean="0">
                <a:solidFill>
                  <a:srgbClr val="D2A000"/>
                </a:solidFill>
              </a:rPr>
              <a:t>,6</a:t>
            </a:r>
            <a:r>
              <a:rPr lang="ru-RU" sz="3100" b="1" dirty="0" smtClean="0">
                <a:solidFill>
                  <a:srgbClr val="D2A000"/>
                </a:solidFill>
              </a:rPr>
              <a:t>%</a:t>
            </a:r>
            <a:endParaRPr lang="ru-RU" sz="3100" b="1" dirty="0">
              <a:solidFill>
                <a:srgbClr val="D2A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270211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органах исполнительной власти РТ –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9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5%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33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447" y="5638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среднем по Республике Татарстан – </a:t>
            </a:r>
            <a:r>
              <a:rPr lang="ru-RU" sz="3200" b="1" dirty="0" smtClean="0">
                <a:solidFill>
                  <a:srgbClr val="D2A000"/>
                </a:solidFill>
              </a:rPr>
              <a:t>62%</a:t>
            </a:r>
            <a:endParaRPr lang="ru-RU" sz="3200" b="1" dirty="0">
              <a:solidFill>
                <a:srgbClr val="D2A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46138"/>
            <a:ext cx="7999413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716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ПОРУЧЕНИЕ ПРЕЗИДЕНТА РЕСПУБЛИКИ ТАТАРСТАН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200" y="762000"/>
            <a:ext cx="8915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ПОВЫСИТЬ ЭФФЕКИВНОСТЬ ИСПОЛЬЗОВАНИЯ ЭЛЕКТРОННОГО ДОКУМЕНТООБОРОТА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П. 6 ПРОТОКОЛА СОВЕЩАНИЯ У ПРЕЗИДЕНТА РТ ОТ 05.05.2012 № 18-ПР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Users\Vlad\Desktop\!Output\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837" y="3073691"/>
            <a:ext cx="2485363" cy="347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505200"/>
            <a:ext cx="3600450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0" name="Picture 2" descr="http://psdmania.ru/uploads/posts/2011-05/1305031403_psd-check-and-cross-icons12802151024-p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3" r="44726" b="16365"/>
          <a:stretch/>
        </p:blipFill>
        <p:spPr bwMode="auto">
          <a:xfrm>
            <a:off x="6178111" y="2044596"/>
            <a:ext cx="1312814" cy="102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sdmania.ru/uploads/posts/2011-05/1305031403_psd-check-and-cross-icons12802151024-px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4" t="19035" r="2968" b="17266"/>
          <a:stretch/>
        </p:blipFill>
        <p:spPr bwMode="auto">
          <a:xfrm>
            <a:off x="1718996" y="1993106"/>
            <a:ext cx="1180605" cy="13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176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10400" y="5867400"/>
            <a:ext cx="1981200" cy="89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Для повышения эффективности применения ИКТ в ОМС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200" y="7620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Организовать работу управляющих организаций ЖКХ: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 портале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uslugi.tatarstan.ru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ГИС «Народный контроль»</a:t>
            </a:r>
          </a:p>
          <a:p>
            <a:pPr algn="just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2. Применять результаты обращений граждан в ГИС «Народный контроль» при формировании муниципального бюджета;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поручение Президента РТ п. 4.2 от 03.08.2012 № ПР-173)</a:t>
            </a:r>
          </a:p>
          <a:p>
            <a:pPr algn="just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3. </a:t>
            </a:r>
            <a:r>
              <a:rPr lang="ru-RU" sz="2400" b="1" dirty="0">
                <a:solidFill>
                  <a:srgbClr val="C00000"/>
                </a:solidFill>
              </a:rPr>
              <a:t>Организовать работу с посредниками участвующими в оказании услуг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(риэлторы, кадастровые инженеры) по исключению фактов запроса с граждан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выписок;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4. Достижение следующих показателей в ЕМСЭД: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Не менее 2,5% внутренних документов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100% электронный документооборот с участниками ЕМСЭД </a:t>
            </a:r>
          </a:p>
        </p:txBody>
      </p:sp>
    </p:spTree>
    <p:extLst>
      <p:ext uri="{BB962C8B-B14F-4D97-AF65-F5344CB8AC3E}">
        <p14:creationId xmlns:p14="http://schemas.microsoft.com/office/powerpoint/2010/main" val="37306294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548217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0"/>
              </a:spcBef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ЭЛЕКТРОННЫЕ И ИНТЕРАКТИВНЫЕ УСЛУГИ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32412"/>
              </p:ext>
            </p:extLst>
          </p:nvPr>
        </p:nvGraphicFramePr>
        <p:xfrm>
          <a:off x="228600" y="541867"/>
          <a:ext cx="8724900" cy="6129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1"/>
                <a:gridCol w="1104899"/>
                <a:gridCol w="1371600"/>
                <a:gridCol w="1143000"/>
                <a:gridCol w="1143000"/>
                <a:gridCol w="1275992"/>
                <a:gridCol w="1352908"/>
              </a:tblGrid>
              <a:tr h="497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ru-RU" sz="2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09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ЗАПРОСЫ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571 536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697 769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649 866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815 255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765 681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807 775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50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ЗАЯВЛЕНИЯ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14 071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12 142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11 714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10 409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11 281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12 095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38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ЗАПИСИ В ОЧЕРЕДЬ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160 241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192 669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236 999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330 779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309 088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281 651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884">
                <a:tc rowSpan="2"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83 549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103 157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109 963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143 936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175 868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169 818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5845"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61,2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0468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оказанных</a:t>
                      </a:r>
                      <a:r>
                        <a:rPr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услуг</a:t>
                      </a: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829 397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1 005 737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1 008 542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321 010</a:t>
                      </a:r>
                      <a:endParaRPr lang="ru-RU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1 261 918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1 271 339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8500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513" y="111895"/>
            <a:ext cx="8925540" cy="6669906"/>
            <a:chOff x="76200" y="155016"/>
            <a:chExt cx="7707585" cy="57597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70"/>
            <a:stretch/>
          </p:blipFill>
          <p:spPr bwMode="auto">
            <a:xfrm>
              <a:off x="76200" y="155016"/>
              <a:ext cx="7707585" cy="27876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68" b="-1"/>
            <a:stretch/>
          </p:blipFill>
          <p:spPr bwMode="auto">
            <a:xfrm>
              <a:off x="76200" y="2939934"/>
              <a:ext cx="7707585" cy="29748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5" y="2445116"/>
            <a:ext cx="2011680" cy="8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55026"/>
            <a:ext cx="2040152" cy="78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1895"/>
            <a:ext cx="9008226" cy="19247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5" y="2445117"/>
            <a:ext cx="8530245" cy="77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10" y="304800"/>
            <a:ext cx="2978016" cy="67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986240" y="232537"/>
            <a:ext cx="3064626" cy="81724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83773"/>
            <a:ext cx="9010053" cy="367422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2378826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2160"/>
            <a:ext cx="5881254" cy="358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" y="3284122"/>
            <a:ext cx="6663267" cy="357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405148" y="2382052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38748" y="2382052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97287" y="2387139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12230"/>
            <a:ext cx="6874626" cy="347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86" y="4038600"/>
            <a:ext cx="281940" cy="2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68" y="4394664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4800600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5135882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13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643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СОХРАНЕНИЕ ДАННЫХ БАНКОВСКОЙ КАРТЫ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85800"/>
            <a:ext cx="8629650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6" y="2794461"/>
            <a:ext cx="6534150" cy="82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0" y="4130319"/>
            <a:ext cx="5534025" cy="2483562"/>
          </a:xfrm>
          <a:prstGeom prst="rect">
            <a:avLst/>
          </a:prstGeom>
          <a:ln w="28575">
            <a:solidFill>
              <a:srgbClr val="C00000"/>
            </a:solidFill>
            <a:prstDash val="dash"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514600" y="3969469"/>
            <a:ext cx="738448" cy="109591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409229" y="5461337"/>
            <a:ext cx="3685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Выбор сохраненной карты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 момент совершения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платежных операций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92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r="13062"/>
          <a:stretch/>
        </p:blipFill>
        <p:spPr bwMode="auto">
          <a:xfrm>
            <a:off x="0" y="5975"/>
            <a:ext cx="9145558" cy="685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58" y="5974"/>
            <a:ext cx="9144000" cy="68520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48600" y="5969000"/>
            <a:ext cx="1219200" cy="763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557" y="3276600"/>
            <a:ext cx="10328191" cy="1599380"/>
            <a:chOff x="255318" y="4343400"/>
            <a:chExt cx="10072872" cy="21248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5318" y="4343400"/>
              <a:ext cx="8917955" cy="2057400"/>
            </a:xfrm>
            <a:prstGeom prst="rect">
              <a:avLst/>
            </a:prstGeom>
            <a:solidFill>
              <a:schemeClr val="bg1">
                <a:lumMod val="95000"/>
                <a:alpha val="91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09228" y="4382885"/>
              <a:ext cx="2023321" cy="20854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131</a:t>
              </a:r>
              <a:endPara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95600" y="4535286"/>
              <a:ext cx="7432590" cy="159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</a:rPr>
                <a:t>ЭЛЕКТРОННАЯ УСЛУГА ПРЕДСТАВЛЕНО НА ПОРТАЛЕ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50686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ИЗ НИХ </a:t>
            </a:r>
            <a:r>
              <a:rPr lang="ru-RU" sz="4800" b="1" dirty="0" smtClean="0">
                <a:solidFill>
                  <a:srgbClr val="C00000"/>
                </a:solidFill>
              </a:rPr>
              <a:t>47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- МУНИЦИПАЛЬНЫЕ</a:t>
            </a:r>
          </a:p>
        </p:txBody>
      </p:sp>
    </p:spTree>
    <p:extLst>
      <p:ext uri="{BB962C8B-B14F-4D97-AF65-F5344CB8AC3E}">
        <p14:creationId xmlns:p14="http://schemas.microsoft.com/office/powerpoint/2010/main" val="863714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63" y="177801"/>
            <a:ext cx="96012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Наша цель - </a:t>
            </a:r>
            <a: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  <a:t>оказание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50%</a:t>
            </a: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государственных услуг в электронном 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  <a:cs typeface="+mn-cs"/>
              </a:rPr>
              <a:t>виде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Сегодня мы достигли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33%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оплаты штрафов ГИБДД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59%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записей в детские сады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  <a:cs typeface="+mn-cs"/>
              </a:rPr>
              <a:t>86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  <a:cs typeface="+mn-cs"/>
              </a:rPr>
              <a:t>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записей на регистрацию брака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19%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заявлений на получение 				    заграничного паспорта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525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5400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СОЦИАЛЬНО-ЭКОНОМИЧЕСКИЙ ЭФФЕКТ </a:t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ОТ ВНЕДРЕНИЯ ЭЛЕКТРОННЫХ УСЛУГ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53426"/>
              </p:ext>
            </p:extLst>
          </p:nvPr>
        </p:nvGraphicFramePr>
        <p:xfrm>
          <a:off x="419100" y="1371599"/>
          <a:ext cx="82677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621"/>
                <a:gridCol w="2568661"/>
                <a:gridCol w="2389419"/>
              </a:tblGrid>
              <a:tr h="9430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r>
                        <a:rPr lang="ru-RU" sz="2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2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чел.-часов </a:t>
                      </a:r>
                      <a:r>
                        <a:rPr lang="ru-RU" sz="20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2000" b="1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ед.услуги</a:t>
                      </a:r>
                      <a:endParaRPr lang="ru-RU" sz="20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</a:p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чел.-часов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7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ЗАПРОСЫ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1 212 970</a:t>
                      </a:r>
                      <a:endParaRPr lang="en-US" sz="2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13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r>
                        <a:rPr lang="ru-RU" sz="28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663</a:t>
                      </a:r>
                      <a:endParaRPr lang="ru-RU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71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ЗАПИСЬ В ОЧЕРЕДЬ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3 151 158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290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526 060</a:t>
                      </a:r>
                      <a:endParaRPr lang="en-US" sz="2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2400" y="4766608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полугодии 2012 года: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сэкономлено </a:t>
            </a:r>
            <a:r>
              <a:rPr lang="ru-RU" sz="4000" b="1" dirty="0" smtClean="0">
                <a:solidFill>
                  <a:srgbClr val="C00000"/>
                </a:solidFill>
              </a:rPr>
              <a:t>4 956 851 </a:t>
            </a:r>
            <a:r>
              <a:rPr lang="ru-RU" sz="4000" b="1" dirty="0" smtClean="0">
                <a:solidFill>
                  <a:srgbClr val="C00000"/>
                </a:solidFill>
              </a:rPr>
              <a:t>человеко-часов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ч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то соответствует </a:t>
            </a:r>
            <a:r>
              <a:rPr lang="ru-RU" sz="4000" b="1" dirty="0" smtClean="0">
                <a:solidFill>
                  <a:srgbClr val="C00000"/>
                </a:solidFill>
              </a:rPr>
              <a:t>500 млн. руб.</a:t>
            </a:r>
            <a:endParaRPr lang="ru-RU" sz="4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2801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38612</TotalTime>
  <Words>1413</Words>
  <Application>Microsoft Office PowerPoint</Application>
  <PresentationFormat>Экран (4:3)</PresentationFormat>
  <Paragraphs>627</Paragraphs>
  <Slides>33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«Народный контроль»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 РТ-Низамиев Ильдар Мунавирович</dc:creator>
  <cp:lastModifiedBy>sony</cp:lastModifiedBy>
  <cp:revision>1079</cp:revision>
  <cp:lastPrinted>2012-08-15T16:53:47Z</cp:lastPrinted>
  <dcterms:created xsi:type="dcterms:W3CDTF">2006-08-16T00:00:00Z</dcterms:created>
  <dcterms:modified xsi:type="dcterms:W3CDTF">2012-08-25T05:53:38Z</dcterms:modified>
</cp:coreProperties>
</file>