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548" r:id="rId2"/>
    <p:sldId id="578" r:id="rId3"/>
    <p:sldId id="579" r:id="rId4"/>
    <p:sldId id="580" r:id="rId5"/>
    <p:sldId id="581" r:id="rId6"/>
    <p:sldId id="582" r:id="rId7"/>
    <p:sldId id="583" r:id="rId8"/>
    <p:sldId id="584" r:id="rId9"/>
    <p:sldId id="568" r:id="rId10"/>
    <p:sldId id="571" r:id="rId11"/>
    <p:sldId id="576" r:id="rId12"/>
    <p:sldId id="574" r:id="rId13"/>
    <p:sldId id="551" r:id="rId14"/>
    <p:sldId id="552" r:id="rId15"/>
    <p:sldId id="602" r:id="rId16"/>
    <p:sldId id="601" r:id="rId17"/>
    <p:sldId id="553" r:id="rId18"/>
    <p:sldId id="558" r:id="rId19"/>
    <p:sldId id="603" r:id="rId20"/>
    <p:sldId id="604" r:id="rId21"/>
    <p:sldId id="605" r:id="rId22"/>
    <p:sldId id="606" r:id="rId23"/>
    <p:sldId id="607" r:id="rId24"/>
    <p:sldId id="608" r:id="rId25"/>
    <p:sldId id="609" r:id="rId26"/>
    <p:sldId id="575" r:id="rId27"/>
    <p:sldId id="598" r:id="rId28"/>
    <p:sldId id="599" r:id="rId29"/>
    <p:sldId id="600" r:id="rId30"/>
    <p:sldId id="585" r:id="rId31"/>
    <p:sldId id="597" r:id="rId32"/>
    <p:sldId id="595" r:id="rId33"/>
    <p:sldId id="596" r:id="rId34"/>
    <p:sldId id="589" r:id="rId35"/>
  </p:sldIdLst>
  <p:sldSz cx="9144000" cy="6858000" type="screen4x3"/>
  <p:notesSz cx="9939338" cy="6805613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Якупов Руслан Мулланурович" initials="ЯРМ" lastIdx="0" clrIdx="0"/>
  <p:cmAuthor id="1" name="Артем Климин" initials="АК" lastIdx="11" clrIdx="1"/>
  <p:cmAuthor id="2" name="sony" initials="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7B9"/>
    <a:srgbClr val="FFFFCC"/>
    <a:srgbClr val="CCCC00"/>
    <a:srgbClr val="FFFF99"/>
    <a:srgbClr val="D2A000"/>
    <a:srgbClr val="CC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0" autoAdjust="0"/>
    <p:restoredTop sz="93859" autoAdjust="0"/>
  </p:normalViewPr>
  <p:slideViewPr>
    <p:cSldViewPr>
      <p:cViewPr>
        <p:scale>
          <a:sx n="80" d="100"/>
          <a:sy n="80" d="100"/>
        </p:scale>
        <p:origin x="-10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75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AB7BB-B411-4750-A81B-0942BC5598D1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430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75" y="646430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47D38-A0F1-4B4F-A387-4F05DDB0B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349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567" y="0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/>
            </a:lvl1pPr>
          </a:lstStyle>
          <a:p>
            <a:fld id="{1F1C7E06-78EF-4177-93CC-1143B0BFE051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398838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4" y="3232666"/>
            <a:ext cx="7951470" cy="3062526"/>
          </a:xfrm>
          <a:prstGeom prst="rect">
            <a:avLst/>
          </a:prstGeom>
        </p:spPr>
        <p:txBody>
          <a:bodyPr vert="horz" lIns="91833" tIns="45917" rIns="91833" bIns="4591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3757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567" y="6463757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/>
            </a:lvl1pPr>
          </a:lstStyle>
          <a:p>
            <a:fld id="{DD1D0867-0927-47CD-9DF8-0DB54DF6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3728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79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2FE6C-D19B-42A4-9F7E-676F15E90450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Описание: Описание: C:\Users\micadmin\AppData\Local\Microsoft\Windows\Temporary Internet Files\Content.Word\etat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29411"/>
            <a:ext cx="1368151" cy="29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=Work=\Презентации-доклады\Лого\etat_4x3[1]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743200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ИСПОЛЬЗОВАНИЕ ИНФОРМАЦИОННЫХ И КОММУНИКАЦИОННЫХ ТЕХНОЛОГИЙ</a:t>
            </a:r>
            <a:b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 МУНИЦИПАЛЬНЫХ РАЙОНАХ</a:t>
            </a:r>
            <a:b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РЕСПУБЛИКИ ТАТАРСТАН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96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ЭЛЕКТРОННЫЕ ГОСУДАРСТВЕННЫЕ УСЛУГИ</a:t>
            </a:r>
          </a:p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ЭЛЕКТРОННЫЕ ЗАЯВЛЕНИЯ В ЗАГС</a:t>
            </a:r>
          </a:p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(июль 2012 года)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526994"/>
              </p:ext>
            </p:extLst>
          </p:nvPr>
        </p:nvGraphicFramePr>
        <p:xfrm>
          <a:off x="228600" y="1600200"/>
          <a:ext cx="8534401" cy="4469050"/>
        </p:xfrm>
        <a:graphic>
          <a:graphicData uri="http://schemas.openxmlformats.org/drawingml/2006/table">
            <a:tbl>
              <a:tblPr firstRow="1" firstCol="1" bandRow="1"/>
              <a:tblGrid>
                <a:gridCol w="457200"/>
                <a:gridCol w="2438400"/>
                <a:gridCol w="2438400"/>
                <a:gridCol w="3200401"/>
              </a:tblGrid>
              <a:tr h="8028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района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Электронных заявлений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заявлений через Портал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Верхнеуслонский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Камско-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Устьинский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Тетюшский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Дрожжановский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93,8%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Кайбицкий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Апастовский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91,7%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Зеленодольский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Республике Татарстан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3526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ЭЛЕКТРОННЫЕ ГОСУДАРСТВЕННЫЕ УСЛУГИ</a:t>
            </a:r>
          </a:p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ЗЕМЛЯ МНОГОДЕТНЫМ</a:t>
            </a:r>
            <a:endParaRPr lang="ru-RU" sz="27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004094"/>
              </p:ext>
            </p:extLst>
          </p:nvPr>
        </p:nvGraphicFramePr>
        <p:xfrm>
          <a:off x="152400" y="1295400"/>
          <a:ext cx="8534401" cy="4469050"/>
        </p:xfrm>
        <a:graphic>
          <a:graphicData uri="http://schemas.openxmlformats.org/drawingml/2006/table">
            <a:tbl>
              <a:tblPr firstRow="1" firstCol="1" bandRow="1"/>
              <a:tblGrid>
                <a:gridCol w="457200"/>
                <a:gridCol w="2438400"/>
                <a:gridCol w="2438400"/>
                <a:gridCol w="3200401"/>
              </a:tblGrid>
              <a:tr h="8028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района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Подано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заявлений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</a:t>
                      </a: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заявлений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через </a:t>
                      </a:r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Портал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Кайбицкий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56,4%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299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21,7,%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Камско-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Устьинский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Верхнеуслонский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Зеленодольский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Дрожжановский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Апастовский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Тетюшский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Республике Татарстан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1989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3"/>
          <p:cNvSpPr txBox="1">
            <a:spLocks noChangeArrowheads="1"/>
          </p:cNvSpPr>
          <p:nvPr/>
        </p:nvSpPr>
        <p:spPr bwMode="auto">
          <a:xfrm>
            <a:off x="304801" y="685800"/>
            <a:ext cx="3095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ЦЕЛЬ: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990600"/>
            <a:ext cx="8991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  <a:cs typeface="+mn-cs"/>
              </a:rPr>
              <a:t>Придать гласность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проблемам населения на общедоступном ресурсе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-12699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</a:rPr>
              <a:t>«НАРОДНЫЙ КОНТРОЛЬ»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3175" y="381000"/>
            <a:ext cx="9144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электронные уведомления от населения об актуальных проблемах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/>
          <a:srcRect t="10371"/>
          <a:stretch/>
        </p:blipFill>
        <p:spPr bwMode="auto">
          <a:xfrm>
            <a:off x="304801" y="1447800"/>
            <a:ext cx="6781800" cy="225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55852"/>
            <a:ext cx="4114800" cy="1873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0" y="4343400"/>
            <a:ext cx="91440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Указ Президента Республики Татарстан от 01.06.2012 № УП-408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«О государственной системе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еспублики Татарстан «Народный контроль»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Постановление Кабинета Министров Республики  Татарстан от 10.08.2012 № 676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«Об электронном взаимодействии граждан,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ИОГВ и ОМС РТ в рамках функционирования государственной информационной системы «Народный контроль»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60115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152400"/>
            <a:ext cx="4267200" cy="716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53988" y="1565275"/>
            <a:ext cx="9450388" cy="536892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«Народный контроль»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3" name="Содержимое 6"/>
          <p:cNvSpPr txBox="1">
            <a:spLocks noGrp="1"/>
          </p:cNvSpPr>
          <p:nvPr>
            <p:ph idx="1"/>
          </p:nvPr>
        </p:nvSpPr>
        <p:spPr>
          <a:xfrm>
            <a:off x="395536" y="1412776"/>
            <a:ext cx="822960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4400" b="1" dirty="0" smtClean="0">
                <a:solidFill>
                  <a:srgbClr val="C00000"/>
                </a:solidFill>
              </a:rPr>
              <a:t>2 518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уведомлений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40 153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поддержавших пользователей</a:t>
            </a:r>
          </a:p>
          <a:p>
            <a:r>
              <a:rPr lang="ru-RU" sz="4400" b="1" dirty="0" smtClean="0">
                <a:solidFill>
                  <a:srgbClr val="FFC000"/>
                </a:solidFill>
              </a:rPr>
              <a:t>1 177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в работе</a:t>
            </a:r>
          </a:p>
          <a:p>
            <a:pPr>
              <a:spcBef>
                <a:spcPts val="600"/>
              </a:spcBef>
            </a:pPr>
            <a:r>
              <a:rPr lang="ru-RU" sz="4400" b="1" dirty="0" smtClean="0">
                <a:solidFill>
                  <a:srgbClr val="FFC000"/>
                </a:solidFill>
              </a:rPr>
              <a:t>286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запланировано</a:t>
            </a:r>
          </a:p>
          <a:p>
            <a:pPr>
              <a:spcBef>
                <a:spcPts val="600"/>
              </a:spcBef>
            </a:pPr>
            <a:r>
              <a:rPr lang="ru-RU" sz="4400" b="1" dirty="0" smtClean="0">
                <a:solidFill>
                  <a:srgbClr val="FFC000"/>
                </a:solidFill>
              </a:rPr>
              <a:t>393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«мотивированный отказ»</a:t>
            </a:r>
          </a:p>
          <a:p>
            <a:pPr>
              <a:spcBef>
                <a:spcPts val="600"/>
              </a:spcBef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662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решено</a:t>
            </a:r>
          </a:p>
        </p:txBody>
      </p:sp>
    </p:spTree>
    <p:extLst>
      <p:ext uri="{BB962C8B-B14F-4D97-AF65-F5344CB8AC3E}">
        <p14:creationId xmlns:p14="http://schemas.microsoft.com/office/powerpoint/2010/main" val="10893547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50" y="279484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Исполнение в разрезе территорий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670302"/>
              </p:ext>
            </p:extLst>
          </p:nvPr>
        </p:nvGraphicFramePr>
        <p:xfrm>
          <a:off x="0" y="1447800"/>
          <a:ext cx="8915400" cy="3081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914"/>
                <a:gridCol w="2138486"/>
                <a:gridCol w="762000"/>
                <a:gridCol w="762000"/>
                <a:gridCol w="838200"/>
                <a:gridCol w="1079770"/>
                <a:gridCol w="1434830"/>
                <a:gridCol w="1600200"/>
              </a:tblGrid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Муниципальный район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Всего заявок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 работе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Решено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Запланировано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Мотивированный отказ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Оценка пользователей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Зеленодольский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+19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Верхнеуслонский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+45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Апастовский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Камско-</a:t>
                      </a: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Устьинский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Кайбицкий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Тетюшский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+8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Дрожжановский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Буинский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6209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628187" y="5725564"/>
            <a:ext cx="1516664" cy="369332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cap="all" dirty="0" smtClean="0">
                <a:solidFill>
                  <a:srgbClr val="63A8D3"/>
                </a:solidFill>
                <a:latin typeface="Tahoma"/>
              </a:rPr>
              <a:t>10.07.2012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152757"/>
            <a:ext cx="90262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Апастовский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МР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4" y="598480"/>
            <a:ext cx="6312676" cy="476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71578" y="3051115"/>
            <a:ext cx="3119722" cy="23135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648200" y="3211284"/>
            <a:ext cx="4191000" cy="1877437"/>
          </a:xfrm>
          <a:prstGeom prst="rect">
            <a:avLst/>
          </a:prstGeom>
          <a:noFill/>
          <a:ln w="12700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>
                <a:solidFill>
                  <a:srgbClr val="000000"/>
                </a:solidFill>
                <a:latin typeface="Tahoma"/>
              </a:rPr>
              <a:t>МИНИСТЕРСТВО ТРАНСПОРТА И ДОРОЖНОГО ХОЗЯЙСТВА РЕСПУБЛИКИ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ТАТАРСТАН</a:t>
            </a:r>
          </a:p>
          <a:p>
            <a:pPr eaLnBrk="1" hangingPunct="1"/>
            <a:r>
              <a:rPr lang="ru-RU" sz="1200" cap="all" dirty="0">
                <a:solidFill>
                  <a:srgbClr val="63A8D3"/>
                </a:solidFill>
                <a:latin typeface="Tahoma"/>
              </a:rPr>
              <a:t>10.07.2012 В </a:t>
            </a:r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17:14</a:t>
            </a:r>
          </a:p>
          <a:p>
            <a:pPr eaLnBrk="1" hangingPunct="1"/>
            <a:r>
              <a:rPr lang="ru-RU" sz="2000" dirty="0"/>
              <a:t>Заявка переназначена ведомству </a:t>
            </a:r>
            <a:r>
              <a:rPr lang="ru-RU" sz="2000" dirty="0">
                <a:solidFill>
                  <a:srgbClr val="C00000"/>
                </a:solidFill>
              </a:rPr>
              <a:t>Исполнительный комитет </a:t>
            </a:r>
            <a:r>
              <a:rPr lang="ru-RU" sz="2000" dirty="0" err="1">
                <a:solidFill>
                  <a:srgbClr val="C00000"/>
                </a:solidFill>
              </a:rPr>
              <a:t>Апастовского</a:t>
            </a:r>
            <a:r>
              <a:rPr lang="ru-RU" sz="2000" dirty="0">
                <a:solidFill>
                  <a:srgbClr val="C00000"/>
                </a:solidFill>
              </a:rPr>
              <a:t> муниципального района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96462" y="5141955"/>
            <a:ext cx="4112302" cy="1200329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/>
              <a:t>Появление оврага посреди </a:t>
            </a:r>
            <a:r>
              <a:rPr lang="ru-RU" sz="1200" dirty="0" err="1"/>
              <a:t>улицы.Местное</a:t>
            </a:r>
            <a:r>
              <a:rPr lang="ru-RU" sz="1200" dirty="0"/>
              <a:t> самоуправление не обращает никакого внимания и </a:t>
            </a:r>
            <a:r>
              <a:rPr lang="ru-RU" sz="1200" dirty="0" err="1"/>
              <a:t>бездействует.В</a:t>
            </a:r>
            <a:r>
              <a:rPr lang="ru-RU" sz="1200" dirty="0"/>
              <a:t> ближайших населенных пунктах проложен </a:t>
            </a:r>
            <a:r>
              <a:rPr lang="ru-RU" sz="1200" dirty="0" err="1"/>
              <a:t>асфальт.У</a:t>
            </a:r>
            <a:r>
              <a:rPr lang="ru-RU" sz="1200" dirty="0"/>
              <a:t> нас нет никакого дорожного покрытия. Наши дома могут уйти в </a:t>
            </a:r>
            <a:r>
              <a:rPr lang="ru-RU" sz="1200" dirty="0" err="1"/>
              <a:t>овраг,если</a:t>
            </a:r>
            <a:r>
              <a:rPr lang="ru-RU" sz="1200" dirty="0"/>
              <a:t> не принять никаких </a:t>
            </a:r>
            <a:r>
              <a:rPr lang="ru-RU" sz="1200" dirty="0" err="1"/>
              <a:t>мер.Местные</a:t>
            </a:r>
            <a:r>
              <a:rPr lang="ru-RU" sz="1200" dirty="0"/>
              <a:t> дороги в ужасном состоянии.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3480" y="5183516"/>
            <a:ext cx="2766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>
                <a:solidFill>
                  <a:srgbClr val="C00000"/>
                </a:solidFill>
              </a:rPr>
              <a:t> В работе</a:t>
            </a:r>
            <a:endParaRPr lang="ru-RU" sz="2800" dirty="0">
              <a:solidFill>
                <a:srgbClr val="C0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57649" y="3810000"/>
            <a:ext cx="1452778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5057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552208" y="1828800"/>
            <a:ext cx="4191000" cy="1877437"/>
          </a:xfrm>
          <a:prstGeom prst="rect">
            <a:avLst/>
          </a:prstGeom>
          <a:noFill/>
          <a:ln w="12700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>
                <a:solidFill>
                  <a:srgbClr val="000000"/>
                </a:solidFill>
                <a:latin typeface="Tahoma"/>
              </a:rPr>
              <a:t>МИНИСТЕРСТВО ТРАНСПОРТА И ДОРОЖНОГО ХОЗЯЙСТВА РЕСПУБЛИКИ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ТАТАРСТАН</a:t>
            </a:r>
          </a:p>
          <a:p>
            <a:pPr eaLnBrk="1" hangingPunct="1"/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06.07.2012 </a:t>
            </a:r>
            <a:r>
              <a:rPr lang="ru-RU" sz="1200" cap="all" dirty="0">
                <a:solidFill>
                  <a:srgbClr val="63A8D3"/>
                </a:solidFill>
                <a:latin typeface="Tahoma"/>
              </a:rPr>
              <a:t>В </a:t>
            </a:r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07:53</a:t>
            </a:r>
            <a:endParaRPr lang="ru-RU" sz="1200" cap="all" dirty="0">
              <a:solidFill>
                <a:srgbClr val="63A8D3"/>
              </a:solidFill>
              <a:latin typeface="Tahoma"/>
            </a:endParaRPr>
          </a:p>
          <a:p>
            <a:pPr eaLnBrk="1" hangingPunct="1"/>
            <a:r>
              <a:rPr lang="ru-RU" sz="2000" dirty="0"/>
              <a:t>Заявка назначена ведомству </a:t>
            </a:r>
            <a:r>
              <a:rPr lang="ru-RU" sz="2000" dirty="0">
                <a:solidFill>
                  <a:srgbClr val="C00000"/>
                </a:solidFill>
              </a:rPr>
              <a:t>Исполнительный комитет </a:t>
            </a:r>
            <a:r>
              <a:rPr lang="ru-RU" sz="2000" dirty="0" err="1">
                <a:solidFill>
                  <a:srgbClr val="C00000"/>
                </a:solidFill>
              </a:rPr>
              <a:t>Апастовского</a:t>
            </a:r>
            <a:r>
              <a:rPr lang="ru-RU" sz="2000" dirty="0">
                <a:solidFill>
                  <a:srgbClr val="C00000"/>
                </a:solidFill>
              </a:rPr>
              <a:t> муниципального района РТ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64669" y="4379077"/>
            <a:ext cx="2766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>
                <a:solidFill>
                  <a:srgbClr val="C00000"/>
                </a:solidFill>
              </a:rPr>
              <a:t> В работе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83" y="160911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Апастовский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МР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889376" y="4921125"/>
            <a:ext cx="1516664" cy="369332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cap="all" dirty="0" smtClean="0">
                <a:solidFill>
                  <a:srgbClr val="63A8D3"/>
                </a:solidFill>
                <a:latin typeface="Tahoma"/>
              </a:rPr>
              <a:t>06.07.2012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06" y="597042"/>
            <a:ext cx="3962400" cy="582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14955" y="5727994"/>
            <a:ext cx="4112302" cy="646331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dirty="0" smtClean="0"/>
          </a:p>
          <a:p>
            <a:pPr eaLnBrk="1" hangingPunct="1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640283" y="2438400"/>
            <a:ext cx="1452778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8599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552208" y="1828800"/>
            <a:ext cx="4191000" cy="2062103"/>
          </a:xfrm>
          <a:prstGeom prst="rect">
            <a:avLst/>
          </a:prstGeom>
          <a:noFill/>
          <a:ln w="12700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МИНИСТЕРСТВО СТРОИТЕЛЬСТВА, АРХИТЕКТУРЫ И ЖИЛИЩНО-КОММУНАЛЬНОГО ХОЗЯЙСТВА РЕСПУБЛИКИ ТАТАРСТАН</a:t>
            </a:r>
          </a:p>
          <a:p>
            <a:pPr eaLnBrk="1" hangingPunct="1"/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30.07.2012 </a:t>
            </a:r>
            <a:r>
              <a:rPr lang="ru-RU" sz="1200" cap="all" dirty="0">
                <a:solidFill>
                  <a:srgbClr val="63A8D3"/>
                </a:solidFill>
                <a:latin typeface="Tahoma"/>
              </a:rPr>
              <a:t>В </a:t>
            </a:r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13:41</a:t>
            </a:r>
            <a:endParaRPr lang="ru-RU" sz="1200" cap="all" dirty="0">
              <a:solidFill>
                <a:srgbClr val="63A8D3"/>
              </a:solidFill>
              <a:latin typeface="Tahoma"/>
            </a:endParaRPr>
          </a:p>
          <a:p>
            <a:pPr eaLnBrk="1" hangingPunct="1"/>
            <a:r>
              <a:rPr lang="ru-RU" sz="2000" dirty="0" smtClean="0"/>
              <a:t>Заявка переназначена ведомству </a:t>
            </a:r>
            <a:r>
              <a:rPr lang="ru-RU" sz="2000" dirty="0" smtClean="0">
                <a:solidFill>
                  <a:srgbClr val="C00000"/>
                </a:solidFill>
              </a:rPr>
              <a:t>Исполнительный комитет </a:t>
            </a:r>
            <a:r>
              <a:rPr lang="ru-RU" sz="2000" dirty="0" err="1" smtClean="0">
                <a:solidFill>
                  <a:srgbClr val="C00000"/>
                </a:solidFill>
              </a:rPr>
              <a:t>Апастовского</a:t>
            </a:r>
            <a:r>
              <a:rPr lang="ru-RU" sz="2000" dirty="0" smtClean="0">
                <a:solidFill>
                  <a:srgbClr val="C00000"/>
                </a:solidFill>
              </a:rPr>
              <a:t> муниципального района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64669" y="4612720"/>
            <a:ext cx="2766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>
                <a:solidFill>
                  <a:srgbClr val="C00000"/>
                </a:solidFill>
              </a:rPr>
              <a:t> В работе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8" y="414827"/>
            <a:ext cx="4112302" cy="632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4600" y="164635"/>
            <a:ext cx="69250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Апастовский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МР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31098" y="6101843"/>
            <a:ext cx="4112302" cy="646331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dirty="0" smtClean="0"/>
          </a:p>
          <a:p>
            <a:pPr eaLnBrk="1" hangingPunct="1"/>
            <a:endParaRPr lang="ru-RU" dirty="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889376" y="5154768"/>
            <a:ext cx="1516664" cy="369332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cap="all" dirty="0">
                <a:solidFill>
                  <a:srgbClr val="63A8D3"/>
                </a:solidFill>
                <a:latin typeface="Tahoma"/>
              </a:rPr>
              <a:t>30.07.2012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648200" y="2590800"/>
            <a:ext cx="1452778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379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4905" y="32939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Верхнеуслонский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МР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82194" y="4521222"/>
            <a:ext cx="2684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>
                <a:solidFill>
                  <a:srgbClr val="C00000"/>
                </a:solidFill>
              </a:rPr>
              <a:t>В работе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8456"/>
            <a:ext cx="2590800" cy="373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4294348"/>
            <a:ext cx="3533776" cy="7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82" y="4210442"/>
            <a:ext cx="3533776" cy="7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5245818"/>
            <a:ext cx="4833023" cy="1307381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10" y="1087149"/>
            <a:ext cx="523692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6066025" y="5075251"/>
            <a:ext cx="1516664" cy="369332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cap="all" dirty="0" smtClean="0">
                <a:solidFill>
                  <a:srgbClr val="63A8D3"/>
                </a:solidFill>
                <a:latin typeface="Tahoma"/>
              </a:rPr>
              <a:t>29.06.2012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34200" y="3020291"/>
            <a:ext cx="13716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419600" y="3230088"/>
            <a:ext cx="2228108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414622" y="1676400"/>
            <a:ext cx="1452778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8953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4905" y="32939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Верхнеуслонский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МР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94701" y="3759877"/>
            <a:ext cx="2684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>
                <a:solidFill>
                  <a:srgbClr val="C00000"/>
                </a:solidFill>
              </a:rPr>
              <a:t>В работе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6078532" y="4313906"/>
            <a:ext cx="1516664" cy="369332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cap="all" dirty="0" smtClean="0">
                <a:solidFill>
                  <a:srgbClr val="63A8D3"/>
                </a:solidFill>
                <a:latin typeface="Tahoma"/>
              </a:rPr>
              <a:t>17.07.2012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82" y="725548"/>
            <a:ext cx="4113316" cy="34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5209447"/>
            <a:ext cx="5565161" cy="1267553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68" y="1769423"/>
            <a:ext cx="456479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82" y="4283097"/>
            <a:ext cx="422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5301924" y="2362200"/>
            <a:ext cx="946476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6152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74958" y="3192532"/>
            <a:ext cx="1989168" cy="198906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" name="Овал 3"/>
          <p:cNvSpPr/>
          <p:nvPr/>
        </p:nvSpPr>
        <p:spPr>
          <a:xfrm>
            <a:off x="6472741" y="430282"/>
            <a:ext cx="1989168" cy="198906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Овал 4"/>
          <p:cNvSpPr/>
          <p:nvPr/>
        </p:nvSpPr>
        <p:spPr>
          <a:xfrm>
            <a:off x="412873" y="430282"/>
            <a:ext cx="1989168" cy="198906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7" name="Picture 2" descr="C:\Users\Администратор\Documents\___СОРТИРОВАТЬ\IMG_14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20937"/>
            <a:ext cx="1587563" cy="211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36" y="707801"/>
            <a:ext cx="1943705" cy="1644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crepedroid.org/images/peopl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655787"/>
            <a:ext cx="2841750" cy="265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5" descr="http://www.compedgemedia.com/images/Callcenter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9670" y="3672675"/>
            <a:ext cx="1645130" cy="1204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381000" y="2341086"/>
            <a:ext cx="2532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Cambria" pitchFamily="18" charset="0"/>
              </a:rPr>
              <a:t>Инфоматы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– </a:t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терминалы получения электронных услуг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2366486"/>
            <a:ext cx="2552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Портал государственных </a:t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и муниципальных услуг</a:t>
            </a: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uslugi.tatarstan.ru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488" y="3581400"/>
            <a:ext cx="1922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В местах массового пребывания людей на всей территории Татарстана 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3886200"/>
            <a:ext cx="217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0,8 млн. посетителей, </a:t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4,9 млн. страниц просматривается ежемесячно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34656" y="5769113"/>
            <a:ext cx="2424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Доступна каждому сотовому абоненту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56460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Ежедневная и круглосуточная помощь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979253"/>
            <a:ext cx="2327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Контакт-центр </a:t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для населения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833855" y="3450936"/>
            <a:ext cx="1989138" cy="198913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/>
          </a:p>
        </p:txBody>
      </p:sp>
      <p:grpSp>
        <p:nvGrpSpPr>
          <p:cNvPr id="23" name="Группа 21"/>
          <p:cNvGrpSpPr>
            <a:grpSpLocks/>
          </p:cNvGrpSpPr>
          <p:nvPr/>
        </p:nvGrpSpPr>
        <p:grpSpPr bwMode="auto">
          <a:xfrm>
            <a:off x="5373605" y="2827049"/>
            <a:ext cx="1449388" cy="2416175"/>
            <a:chOff x="2743200" y="23813"/>
            <a:chExt cx="3124200" cy="5203343"/>
          </a:xfrm>
        </p:grpSpPr>
        <p:pic>
          <p:nvPicPr>
            <p:cNvPr id="24" name="Рисунок 3" descr="E:\ТЕМП\mPortal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43200" y="23813"/>
              <a:ext cx="3124200" cy="515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Рисунок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935" y="1735138"/>
              <a:ext cx="1862840" cy="3492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 descr="F:\=Work=\Презентации-доклады\Презентация МИС\Электронный Татарстан\Медведеву\фотография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135" y="2431569"/>
              <a:ext cx="1413680" cy="212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434474" y="5163237"/>
            <a:ext cx="260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Мобильная версия Портала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397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4905" y="32939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Верхнеуслонский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МР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70019" y="609600"/>
            <a:ext cx="3544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400" b="1" dirty="0">
                <a:solidFill>
                  <a:srgbClr val="C00000"/>
                </a:solidFill>
              </a:rPr>
              <a:t>Решение принято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40432"/>
            <a:ext cx="3142181" cy="4954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4470019" y="3142054"/>
            <a:ext cx="4191000" cy="2246769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cap="all" dirty="0" smtClean="0">
                <a:solidFill>
                  <a:srgbClr val="63A8D3"/>
                </a:solidFill>
                <a:latin typeface="Tahoma"/>
              </a:rPr>
              <a:t>26.07.2012 </a:t>
            </a:r>
          </a:p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Свалка действительно ликвидирована. </a:t>
            </a:r>
            <a:r>
              <a:rPr lang="ru-RU" dirty="0" smtClean="0"/>
              <a:t>Перед въездом в Петропавловскую слободу поставили мусорные контейнеры. </a:t>
            </a:r>
            <a:r>
              <a:rPr lang="ru-RU" dirty="0" smtClean="0">
                <a:solidFill>
                  <a:srgbClr val="C00000"/>
                </a:solidFill>
              </a:rPr>
              <a:t>Однако</a:t>
            </a:r>
            <a:r>
              <a:rPr lang="ru-RU" dirty="0" smtClean="0"/>
              <a:t> местные жители говорят, что </a:t>
            </a:r>
            <a:r>
              <a:rPr lang="ru-RU" dirty="0" smtClean="0">
                <a:solidFill>
                  <a:srgbClr val="C00000"/>
                </a:solidFill>
              </a:rPr>
              <a:t>до контейнеров далековато </a:t>
            </a:r>
            <a:r>
              <a:rPr lang="ru-RU" dirty="0" smtClean="0"/>
              <a:t>и поэтому они </a:t>
            </a:r>
            <a:r>
              <a:rPr lang="ru-RU" dirty="0" smtClean="0">
                <a:solidFill>
                  <a:srgbClr val="C00000"/>
                </a:solidFill>
              </a:rPr>
              <a:t>продолжают сбрасывать мусор в тот же овраг.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419" y="1295400"/>
            <a:ext cx="5031539" cy="15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547095" y="1999691"/>
            <a:ext cx="1453608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419" y="3142054"/>
            <a:ext cx="609600" cy="809625"/>
          </a:xfrm>
          <a:prstGeom prst="rect">
            <a:avLst/>
          </a:prstGeom>
          <a:noFill/>
          <a:ln w="12700">
            <a:solidFill>
              <a:srgbClr val="C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9271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4905" y="32939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Зеленодольский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МР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62305" y="4681210"/>
            <a:ext cx="4184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>
                <a:solidFill>
                  <a:srgbClr val="C00000"/>
                </a:solidFill>
              </a:rPr>
              <a:t> Решение принято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" y="540770"/>
            <a:ext cx="3810000" cy="5913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555464" y="1828800"/>
            <a:ext cx="4191000" cy="1877437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>
                <a:solidFill>
                  <a:srgbClr val="000000"/>
                </a:solidFill>
                <a:latin typeface="Tahoma"/>
              </a:rPr>
              <a:t>ИСПОЛНИТЕЛЬНЫЙ КОМИТЕТ ЗЕЛЕНОДОЛЬСКОГО МУНИЦИПАЛЬНОГО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РАЙОНА</a:t>
            </a:r>
          </a:p>
          <a:p>
            <a:pPr eaLnBrk="1" hangingPunct="1"/>
            <a:r>
              <a:rPr lang="ru-RU" sz="1200" cap="all" dirty="0">
                <a:solidFill>
                  <a:srgbClr val="63A8D3"/>
                </a:solidFill>
                <a:latin typeface="Tahoma"/>
              </a:rPr>
              <a:t>10.07.2012 В </a:t>
            </a:r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09:34</a:t>
            </a:r>
          </a:p>
          <a:p>
            <a:pPr eaLnBrk="1" hangingPunct="1"/>
            <a:r>
              <a:rPr lang="ru-RU" sz="2000" dirty="0"/>
              <a:t>Для принятия мер </a:t>
            </a:r>
            <a:r>
              <a:rPr lang="ru-RU" sz="2000" b="1" dirty="0">
                <a:solidFill>
                  <a:srgbClr val="C00000"/>
                </a:solidFill>
              </a:rPr>
              <a:t>Вам необходимо позвонить в 02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После </a:t>
            </a:r>
            <a:r>
              <a:rPr lang="ru-RU" sz="2000" dirty="0"/>
              <a:t>чего придет участковый для составления Протокола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331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4905" y="32939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Зеленодольский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МР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55464" y="4940058"/>
            <a:ext cx="4184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>
                <a:solidFill>
                  <a:srgbClr val="C00000"/>
                </a:solidFill>
              </a:rPr>
              <a:t> Решение принято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555464" y="1295400"/>
            <a:ext cx="4191000" cy="2800767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>
                <a:solidFill>
                  <a:srgbClr val="000000"/>
                </a:solidFill>
                <a:latin typeface="Tahoma"/>
              </a:rPr>
              <a:t>ИСПОЛНИТЕЛЬНЫЙ КОМИТЕТ ЗЕЛЕНОДОЛЬСКОГО МУНИЦИПАЛЬНОГО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РАЙОНА</a:t>
            </a:r>
          </a:p>
          <a:p>
            <a:pPr eaLnBrk="1" hangingPunct="1"/>
            <a:r>
              <a:rPr lang="ru-RU" sz="1200" cap="all" dirty="0">
                <a:solidFill>
                  <a:srgbClr val="63A8D3"/>
                </a:solidFill>
                <a:latin typeface="Tahoma"/>
              </a:rPr>
              <a:t>10.08.2012 В </a:t>
            </a:r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09:17</a:t>
            </a:r>
          </a:p>
          <a:p>
            <a:pPr eaLnBrk="1" hangingPunct="1"/>
            <a:r>
              <a:rPr lang="ru-RU" sz="2000" dirty="0" smtClean="0"/>
              <a:t>… </a:t>
            </a:r>
            <a:r>
              <a:rPr lang="ru-RU" sz="2000" dirty="0" smtClean="0">
                <a:solidFill>
                  <a:srgbClr val="C00000"/>
                </a:solidFill>
              </a:rPr>
              <a:t>денежные </a:t>
            </a:r>
            <a:r>
              <a:rPr lang="ru-RU" sz="2000" dirty="0">
                <a:solidFill>
                  <a:srgbClr val="C00000"/>
                </a:solidFill>
              </a:rPr>
              <a:t>средства на проведение работ </a:t>
            </a:r>
            <a:r>
              <a:rPr lang="ru-RU" sz="2000" dirty="0"/>
              <a:t>по устройству новых тротуаров в городской бюджет </a:t>
            </a:r>
            <a:r>
              <a:rPr lang="ru-RU" sz="2000" dirty="0">
                <a:solidFill>
                  <a:srgbClr val="C00000"/>
                </a:solidFill>
              </a:rPr>
              <a:t>на 2012 год не заложены</a:t>
            </a:r>
            <a:r>
              <a:rPr lang="ru-RU" sz="2000" dirty="0"/>
              <a:t>.</a:t>
            </a:r>
          </a:p>
          <a:p>
            <a:pPr eaLnBrk="1" hangingPunct="1"/>
            <a:r>
              <a:rPr lang="ru-RU" sz="2000" dirty="0"/>
              <a:t>При дополнительном выделении финансирования </a:t>
            </a:r>
            <a:r>
              <a:rPr lang="ru-RU" sz="2000" b="1" dirty="0">
                <a:solidFill>
                  <a:srgbClr val="C00000"/>
                </a:solidFill>
              </a:rPr>
              <a:t>пожелания жителей будут учтены.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5" y="540770"/>
            <a:ext cx="3962400" cy="5679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1162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4905" y="32939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Зеленодольский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МР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67200" y="5334000"/>
            <a:ext cx="4184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>
                <a:solidFill>
                  <a:srgbClr val="C00000"/>
                </a:solidFill>
              </a:rPr>
              <a:t> Решение принято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076700" y="664458"/>
            <a:ext cx="4838700" cy="1754326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>
                <a:solidFill>
                  <a:srgbClr val="000000"/>
                </a:solidFill>
                <a:latin typeface="Tahoma"/>
              </a:rPr>
              <a:t>ИСПОЛНИТЕЛЬНЫЙ КОМИТЕТ ЗЕЛЕНОДОЛЬСКОГО МУНИЦИПАЛЬНОГО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РАЙОНА</a:t>
            </a:r>
          </a:p>
          <a:p>
            <a:pPr eaLnBrk="1" hangingPunct="1"/>
            <a:r>
              <a:rPr lang="ru-RU" sz="1200" b="1" cap="all" dirty="0">
                <a:solidFill>
                  <a:srgbClr val="63A8D3"/>
                </a:solidFill>
                <a:latin typeface="Tahoma"/>
              </a:rPr>
              <a:t>25.06.2012 В </a:t>
            </a:r>
            <a:r>
              <a:rPr lang="ru-RU" sz="1200" b="1" cap="all" dirty="0" smtClean="0">
                <a:solidFill>
                  <a:srgbClr val="63A8D3"/>
                </a:solidFill>
                <a:latin typeface="Tahoma"/>
              </a:rPr>
              <a:t>10:48</a:t>
            </a:r>
          </a:p>
          <a:p>
            <a:pPr eaLnBrk="1" hangingPunct="1"/>
            <a:r>
              <a:rPr lang="ru-RU" dirty="0"/>
              <a:t>Исполнительный комитет </a:t>
            </a:r>
            <a:r>
              <a:rPr lang="ru-RU" dirty="0" err="1"/>
              <a:t>Зеленодольского</a:t>
            </a:r>
            <a:r>
              <a:rPr lang="ru-RU" dirty="0"/>
              <a:t> муниципального района </a:t>
            </a:r>
            <a:r>
              <a:rPr lang="ru-RU" dirty="0">
                <a:solidFill>
                  <a:srgbClr val="C00000"/>
                </a:solidFill>
              </a:rPr>
              <a:t>направило письмо в Исполком </a:t>
            </a:r>
            <a:r>
              <a:rPr lang="ru-RU" dirty="0" err="1">
                <a:solidFill>
                  <a:srgbClr val="C00000"/>
                </a:solidFill>
              </a:rPr>
              <a:t>г.Зеленодольск</a:t>
            </a:r>
            <a:r>
              <a:rPr lang="ru-RU" dirty="0">
                <a:solidFill>
                  <a:srgbClr val="C00000"/>
                </a:solidFill>
              </a:rPr>
              <a:t> по восстановлению придомовой территории</a:t>
            </a:r>
            <a:r>
              <a:rPr lang="ru-RU" dirty="0"/>
              <a:t> на </a:t>
            </a:r>
            <a:r>
              <a:rPr lang="ru-RU" dirty="0" err="1"/>
              <a:t>ул.Ленина</a:t>
            </a:r>
            <a:r>
              <a:rPr lang="ru-RU" dirty="0"/>
              <a:t> д.29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3958"/>
            <a:ext cx="2895600" cy="420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99" y="4811370"/>
            <a:ext cx="3048000" cy="180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43162" y="5974015"/>
            <a:ext cx="3290638" cy="646331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dirty="0" smtClean="0"/>
          </a:p>
          <a:p>
            <a:pPr eaLnBrk="1" hangingPunct="1"/>
            <a:endParaRPr lang="ru-RU" dirty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092534" y="2724066"/>
            <a:ext cx="4822866" cy="2031325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>
                <a:solidFill>
                  <a:srgbClr val="000000"/>
                </a:solidFill>
                <a:latin typeface="Tahoma"/>
              </a:rPr>
              <a:t>ИСПОЛНИТЕЛЬНЫЙ КОМИТЕТ ЗЕЛЕНОДОЛЬСКОГО МУНИЦИПАЛЬНОГО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РАЙОНА</a:t>
            </a:r>
          </a:p>
          <a:p>
            <a:pPr eaLnBrk="1" hangingPunct="1"/>
            <a:r>
              <a:rPr lang="ru-RU" sz="1200" b="1" cap="all" dirty="0">
                <a:solidFill>
                  <a:srgbClr val="63A8D3"/>
                </a:solidFill>
                <a:latin typeface="Tahoma"/>
              </a:rPr>
              <a:t>20.06.2012 В </a:t>
            </a:r>
            <a:r>
              <a:rPr lang="ru-RU" sz="1200" b="1" cap="all" dirty="0" smtClean="0">
                <a:solidFill>
                  <a:srgbClr val="63A8D3"/>
                </a:solidFill>
                <a:latin typeface="Tahoma"/>
              </a:rPr>
              <a:t>16:05</a:t>
            </a:r>
          </a:p>
          <a:p>
            <a:pPr eaLnBrk="1" hangingPunct="1"/>
            <a:r>
              <a:rPr lang="ru-RU" dirty="0"/>
              <a:t>В 2008 году по адресу </a:t>
            </a:r>
            <a:r>
              <a:rPr lang="ru-RU" dirty="0" err="1"/>
              <a:t>ул.Ленина</a:t>
            </a:r>
            <a:r>
              <a:rPr lang="ru-RU" dirty="0"/>
              <a:t> д.29 </a:t>
            </a:r>
            <a:r>
              <a:rPr lang="ru-RU" dirty="0" smtClean="0"/>
              <a:t>…</a:t>
            </a:r>
          </a:p>
          <a:p>
            <a:pPr eaLnBrk="1" hangingPunct="1"/>
            <a:r>
              <a:rPr lang="ru-RU" dirty="0" smtClean="0"/>
              <a:t>… </a:t>
            </a:r>
            <a:r>
              <a:rPr lang="ru-RU" dirty="0" smtClean="0">
                <a:solidFill>
                  <a:srgbClr val="C00000"/>
                </a:solidFill>
              </a:rPr>
              <a:t>Данный </a:t>
            </a:r>
            <a:r>
              <a:rPr lang="ru-RU" dirty="0">
                <a:solidFill>
                  <a:srgbClr val="C00000"/>
                </a:solidFill>
              </a:rPr>
              <a:t>капитальный ремонт производился </a:t>
            </a:r>
            <a:r>
              <a:rPr lang="ru-RU" dirty="0"/>
              <a:t>в рамках реализации ФЗ-185, в котором работ по благоустройству и асфальтированию </a:t>
            </a:r>
            <a:r>
              <a:rPr lang="ru-RU" dirty="0">
                <a:solidFill>
                  <a:srgbClr val="C00000"/>
                </a:solidFill>
              </a:rPr>
              <a:t>предусмотрено не было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446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4905" y="32939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Зеленодольский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МР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19804" y="4810780"/>
            <a:ext cx="4184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>
                <a:solidFill>
                  <a:srgbClr val="C00000"/>
                </a:solidFill>
              </a:rPr>
              <a:t> Решение принято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076700" y="1828800"/>
            <a:ext cx="4838700" cy="2339102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>
                <a:solidFill>
                  <a:srgbClr val="000000"/>
                </a:solidFill>
                <a:latin typeface="Tahoma"/>
              </a:rPr>
              <a:t>ИСПОЛНИТЕЛЬНЫЙ КОМИТЕТ ЗЕЛЕНОДОЛЬСКОГО МУНИЦИПАЛЬНОГО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РАЙОНА</a:t>
            </a:r>
          </a:p>
          <a:p>
            <a:pPr eaLnBrk="1" hangingPunct="1"/>
            <a:r>
              <a:rPr lang="ru-RU" sz="1200" b="1" cap="all" dirty="0">
                <a:solidFill>
                  <a:srgbClr val="63A8D3"/>
                </a:solidFill>
                <a:latin typeface="Tahoma"/>
              </a:rPr>
              <a:t>25.06.2012 В </a:t>
            </a:r>
            <a:r>
              <a:rPr lang="ru-RU" sz="1200" b="1" cap="all" dirty="0" smtClean="0">
                <a:solidFill>
                  <a:srgbClr val="63A8D3"/>
                </a:solidFill>
                <a:latin typeface="Tahoma"/>
              </a:rPr>
              <a:t>10:48</a:t>
            </a:r>
          </a:p>
          <a:p>
            <a:pPr eaLnBrk="1" hangingPunct="1"/>
            <a:r>
              <a:rPr lang="ru-RU" dirty="0"/>
              <a:t>На не достающие дорожные знаки в бюджете Исполкома </a:t>
            </a:r>
            <a:r>
              <a:rPr lang="ru-RU" dirty="0" err="1"/>
              <a:t>п.г.т.Васильево</a:t>
            </a:r>
            <a:r>
              <a:rPr lang="ru-RU" dirty="0"/>
              <a:t> выделены денежные </a:t>
            </a:r>
            <a:r>
              <a:rPr lang="ru-RU" dirty="0" err="1"/>
              <a:t>средства.Работы</a:t>
            </a:r>
            <a:r>
              <a:rPr lang="ru-RU" dirty="0"/>
              <a:t> по установке знаков </a:t>
            </a:r>
            <a:r>
              <a:rPr lang="ru-RU" sz="2000" b="1" dirty="0">
                <a:solidFill>
                  <a:srgbClr val="C00000"/>
                </a:solidFill>
              </a:rPr>
              <a:t>планируется в июле месяце </a:t>
            </a:r>
            <a:r>
              <a:rPr lang="ru-RU" dirty="0"/>
              <a:t>после согласования с Дирекцией муниципального заказа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520978"/>
            <a:ext cx="3657600" cy="630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19100" y="6027003"/>
            <a:ext cx="3673434" cy="830997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02606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33800" y="544517"/>
            <a:ext cx="54151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Зеленодольский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МР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42141" y="5026868"/>
            <a:ext cx="5139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>
                <a:solidFill>
                  <a:srgbClr val="C00000"/>
                </a:solidFill>
              </a:rPr>
              <a:t> Мотивированный отказ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092533" y="1828800"/>
            <a:ext cx="4838700" cy="2585323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>
                <a:solidFill>
                  <a:srgbClr val="000000"/>
                </a:solidFill>
                <a:latin typeface="Tahoma"/>
              </a:rPr>
              <a:t>ИСПОЛНИТЕЛЬНЫЙ КОМИТЕТ ЗЕЛЕНОДОЛЬСКОГО МУНИЦИПАЛЬНОГО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РАЙОНА</a:t>
            </a:r>
          </a:p>
          <a:p>
            <a:pPr eaLnBrk="1" hangingPunct="1"/>
            <a:r>
              <a:rPr lang="ru-RU" sz="1200" cap="all" dirty="0">
                <a:solidFill>
                  <a:srgbClr val="63A8D3"/>
                </a:solidFill>
                <a:latin typeface="Tahoma"/>
              </a:rPr>
              <a:t>04.06.2012 В </a:t>
            </a:r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11:43</a:t>
            </a:r>
          </a:p>
          <a:p>
            <a:pPr eaLnBrk="1" hangingPunct="1"/>
            <a:r>
              <a:rPr lang="ru-RU" dirty="0"/>
              <a:t>В 2012 году денежные средства выделены только на капитальный ремонт центральных улиц, устройство нового асфальтового покрытия между </a:t>
            </a:r>
            <a:r>
              <a:rPr lang="ru-RU" dirty="0" err="1"/>
              <a:t>ул.Паратская</a:t>
            </a:r>
            <a:r>
              <a:rPr lang="ru-RU" dirty="0"/>
              <a:t> и Украинская </a:t>
            </a:r>
            <a:r>
              <a:rPr lang="ru-RU" dirty="0">
                <a:solidFill>
                  <a:srgbClr val="C00000"/>
                </a:solidFill>
              </a:rPr>
              <a:t>не представляется возможным в связи с отсутствием финансирования на данные виды работ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34" y="299945"/>
            <a:ext cx="3489366" cy="638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9446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Планирование финансирования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по итогам рейтинга проблем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 «Народном контроле»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515147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2284274"/>
            <a:ext cx="4552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Система позволит </a:t>
            </a:r>
            <a:r>
              <a:rPr lang="ru-RU" sz="3600" b="1" dirty="0" smtClean="0">
                <a:solidFill>
                  <a:srgbClr val="C00000"/>
                </a:solidFill>
              </a:rPr>
              <a:t>гражданам участвовать в бюджетном процессе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33800" y="1905000"/>
            <a:ext cx="685800" cy="4886325"/>
          </a:xfrm>
          <a:prstGeom prst="rect">
            <a:avLst/>
          </a:prstGeom>
          <a:noFill/>
          <a:ln w="666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62800" y="6356352"/>
            <a:ext cx="15240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26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669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627996" y="3200400"/>
            <a:ext cx="5387592" cy="3513647"/>
            <a:chOff x="3071988" y="2837786"/>
            <a:chExt cx="5943600" cy="387626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2837786"/>
              <a:ext cx="4791559" cy="38678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071988" y="2837786"/>
              <a:ext cx="5943600" cy="387626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76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межведомственного взаимодействия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c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1 июля по 22 августа 2012 года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96" y="2613898"/>
            <a:ext cx="864567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13 631</a:t>
            </a:r>
            <a:r>
              <a:rPr sz="6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Электронный запрос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Более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65,1%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запросов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Росреестр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34,9%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 иные органы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0395" y="1217712"/>
            <a:ext cx="86262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 616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пользователей ФОИВ, ОГВ и ОМС РТ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258556" y="6492875"/>
            <a:ext cx="3810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27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89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911876"/>
              </p:ext>
            </p:extLst>
          </p:nvPr>
        </p:nvGraphicFramePr>
        <p:xfrm>
          <a:off x="266699" y="783310"/>
          <a:ext cx="8648701" cy="3144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523"/>
                <a:gridCol w="2185378"/>
                <a:gridCol w="1371600"/>
                <a:gridCol w="1506578"/>
                <a:gridCol w="1552331"/>
                <a:gridCol w="1589291"/>
              </a:tblGrid>
              <a:tr h="3037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Поставщик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Ответ/Отказ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работе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Без нарушения сроков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С нарушением сроков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Без нарушения сроков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С нарушением сроков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Апастовский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Буинский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Верхнеуслонский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7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7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7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7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Дрожжановский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Зеленодольский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Кайбицкий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Камско-</a:t>
                      </a:r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Устьинский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Тетюшский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485262"/>
              </p:ext>
            </p:extLst>
          </p:nvPr>
        </p:nvGraphicFramePr>
        <p:xfrm>
          <a:off x="381000" y="4495800"/>
          <a:ext cx="5410200" cy="2094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184"/>
                <a:gridCol w="4236678"/>
                <a:gridCol w="832338"/>
              </a:tblGrid>
              <a:tr h="38482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У ОМС</a:t>
                      </a:r>
                      <a:r>
                        <a:rPr lang="ru-RU" sz="2400" b="1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сведения запрашивают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Внутрирайонные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запросы</a:t>
                      </a:r>
                      <a:endParaRPr lang="ru-RU" sz="2000" b="1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Федеральная кадастровая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палата</a:t>
                      </a:r>
                      <a:endParaRPr lang="ru-RU" sz="2000" b="1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Управление </a:t>
                      </a:r>
                      <a:r>
                        <a:rPr lang="ru-RU" sz="20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Росреестра</a:t>
                      </a:r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по РТ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Министерство экологии РТ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Минтрудсоцзащиты РТ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ИСПОЛНЕНИЕ МЕЖВЕДОМСВТЕННЫХ ЗАПРОСОВ</a:t>
            </a:r>
          </a:p>
        </p:txBody>
      </p:sp>
    </p:spTree>
    <p:extLst>
      <p:ext uri="{BB962C8B-B14F-4D97-AF65-F5344CB8AC3E}">
        <p14:creationId xmlns:p14="http://schemas.microsoft.com/office/powerpoint/2010/main" val="35848383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816805"/>
              </p:ext>
            </p:extLst>
          </p:nvPr>
        </p:nvGraphicFramePr>
        <p:xfrm>
          <a:off x="419100" y="679240"/>
          <a:ext cx="6438900" cy="2898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132"/>
                <a:gridCol w="3018509"/>
                <a:gridCol w="2876259"/>
              </a:tblGrid>
              <a:tr h="28148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Потребитель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запросов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Апастовский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Верхнеуслонский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Дрожжановский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Зеленодольский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284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Кайбицкий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Камско-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Устьинский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Тетюшский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423648"/>
              </p:ext>
            </p:extLst>
          </p:nvPr>
        </p:nvGraphicFramePr>
        <p:xfrm>
          <a:off x="380999" y="4345931"/>
          <a:ext cx="6477000" cy="1657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460"/>
                <a:gridCol w="5193270"/>
                <a:gridCol w="875270"/>
              </a:tblGrid>
              <a:tr h="38482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ОМС</a:t>
                      </a:r>
                      <a:r>
                        <a:rPr lang="ru-RU" sz="2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НАПРАВЛЯЮТ ЗАПРОСЫ В АДРЕС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Управление </a:t>
                      </a:r>
                      <a:r>
                        <a:rPr lang="ru-RU" sz="20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Росреестра</a:t>
                      </a:r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по РТ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595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Федеральная кадастровая палата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428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Управление Федеральной налоговой службы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Внутрирайонные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813" y="-7342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ЗАПРОСЫ ОТ ОМС</a:t>
            </a:r>
          </a:p>
        </p:txBody>
      </p:sp>
    </p:spTree>
    <p:extLst>
      <p:ext uri="{BB962C8B-B14F-4D97-AF65-F5344CB8AC3E}">
        <p14:creationId xmlns:p14="http://schemas.microsoft.com/office/powerpoint/2010/main" val="6061501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-103717"/>
            <a:ext cx="9144000" cy="119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Посещаемость Портала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государственных и муниципальных услуг РТ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582399"/>
              </p:ext>
            </p:extLst>
          </p:nvPr>
        </p:nvGraphicFramePr>
        <p:xfrm>
          <a:off x="152401" y="1011767"/>
          <a:ext cx="8839199" cy="544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/>
                <a:gridCol w="1143000"/>
                <a:gridCol w="1219200"/>
                <a:gridCol w="1066800"/>
                <a:gridCol w="1143000"/>
                <a:gridCol w="1143000"/>
                <a:gridCol w="1066800"/>
              </a:tblGrid>
              <a:tr h="528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2011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2012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baseline="0" dirty="0" smtClean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ПОКАЗАТЕЛЬ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МАЙ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ИЮНЬ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ИЮЛЬ</a:t>
                      </a:r>
                      <a:endParaRPr lang="ru-RU" sz="20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МАЙ</a:t>
                      </a:r>
                      <a:endParaRPr lang="ru-RU" sz="2000" b="1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ИЮНЬ</a:t>
                      </a:r>
                      <a:endParaRPr lang="ru-RU" sz="2000" b="1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ИЮЛЬ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220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КОЛИЧЕСТВО СЕАНСОВ,</a:t>
                      </a:r>
                      <a:b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ПОСЕЩЕНИЙ ПОРТАЛА 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488 000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557 520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495 385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817 976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776 810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800 092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96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УНИКАЛЬНЫЕ ПОСЕТИТЕЛИ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183 700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199 339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190 323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286 992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262 871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267 583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24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ПРОСМОТРЕННЫЕ</a:t>
                      </a: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СТРАНИЦЫ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36</a:t>
                      </a:r>
                      <a:endParaRPr lang="ru-RU" sz="20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  <a:endParaRPr lang="en-US" sz="20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,59</a:t>
                      </a:r>
                      <a:b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  <a:endParaRPr lang="en-US" sz="20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2,20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4,60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5,02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4,92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7088">
                <a:tc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ПРЯМОЙ ТРАФИК </a:t>
                      </a:r>
                    </a:p>
                    <a:p>
                      <a:pPr algn="r" ea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(знают адрес Портала)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17,80%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17,20%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17,00%</a:t>
                      </a:r>
                      <a:endParaRPr lang="ru-RU" sz="20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18,09%</a:t>
                      </a:r>
                      <a:endParaRPr lang="ru-RU" sz="20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18,45%</a:t>
                      </a:r>
                      <a:endParaRPr lang="ru-RU" sz="20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18,88%</a:t>
                      </a:r>
                      <a:endParaRPr lang="ru-RU" sz="2000" b="1" kern="1200" baseline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3884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lad\Desktop\!Output\ve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37267"/>
            <a:ext cx="4261744" cy="5966442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4393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ЭЛЕКТРОННЫЙ ДОКУМЕНТООБОРОТ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19600" y="605599"/>
            <a:ext cx="4495800" cy="564280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837406"/>
            <a:ext cx="8915399" cy="533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3 200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организаций</a:t>
            </a:r>
          </a:p>
          <a:p>
            <a:pPr marL="457200" indent="-457200">
              <a:spcBef>
                <a:spcPts val="2800"/>
              </a:spcBef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5,5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млн.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документов объемом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11,7 Тб</a:t>
            </a:r>
            <a:endParaRPr lang="ru-RU" sz="3200" b="1" dirty="0">
              <a:solidFill>
                <a:srgbClr val="C00000"/>
              </a:solidFill>
              <a:latin typeface="+mn-lt"/>
              <a:cs typeface="Tahoma" pitchFamily="34" charset="0"/>
            </a:endParaRP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11,7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млн.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резолюций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Ежедневно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+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7,5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тыс.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новых документов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и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16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тыс.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резолюций</a:t>
            </a:r>
          </a:p>
          <a:p>
            <a:pPr marL="457200" indent="-457200">
              <a:spcBef>
                <a:spcPts val="2800"/>
              </a:spcBef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Более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31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тыс.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учетных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записей пользователей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из них более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2,5 тыс.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– сотрудники исполкомов и администраций муниципальных районов</a:t>
            </a:r>
          </a:p>
        </p:txBody>
      </p:sp>
    </p:spTree>
    <p:extLst>
      <p:ext uri="{BB962C8B-B14F-4D97-AF65-F5344CB8AC3E}">
        <p14:creationId xmlns:p14="http://schemas.microsoft.com/office/powerpoint/2010/main" val="29932383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36940" cy="55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8814936">
            <a:off x="806980" y="4810422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51 из 47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 rot="18639812">
            <a:off x="1876115" y="468648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82 из 72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 rot="18900503">
            <a:off x="3784660" y="4658243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38 из 33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 rot="18776480">
            <a:off x="2739058" y="4735324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40 из 35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 rot="18848665">
            <a:off x="4352212" y="4821498"/>
            <a:ext cx="1244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54 из 43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1" y="6061455"/>
            <a:ext cx="7239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1 учетная запись – </a:t>
            </a:r>
            <a:r>
              <a:rPr lang="ru-RU" sz="2700" b="1" dirty="0" smtClean="0">
                <a:solidFill>
                  <a:srgbClr val="C00000"/>
                </a:solidFill>
              </a:rPr>
              <a:t>180 рублей в месяц</a:t>
            </a: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848665">
            <a:off x="5563495" y="4631322"/>
            <a:ext cx="1244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71 из 55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 rot="18814978">
            <a:off x="6452207" y="4644073"/>
            <a:ext cx="1244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45 из 34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 rot="18855772">
            <a:off x="7248492" y="4889779"/>
            <a:ext cx="1244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105 из 80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670452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5240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ВНУТРЕННИЙ ДОКУМЕНТООБОРОТ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532495"/>
              </p:ext>
            </p:extLst>
          </p:nvPr>
        </p:nvGraphicFramePr>
        <p:xfrm>
          <a:off x="266700" y="740925"/>
          <a:ext cx="8610600" cy="4160499"/>
        </p:xfrm>
        <a:graphic>
          <a:graphicData uri="http://schemas.openxmlformats.org/drawingml/2006/table">
            <a:tbl>
              <a:tblPr>
                <a:solidFill>
                  <a:srgbClr val="FFFF99"/>
                </a:solidFill>
              </a:tblPr>
              <a:tblGrid>
                <a:gridCol w="2362200"/>
                <a:gridCol w="1752600"/>
                <a:gridCol w="2057400"/>
                <a:gridCol w="2438400"/>
              </a:tblGrid>
              <a:tr h="1158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  <a:r>
                        <a:rPr lang="ru-RU" sz="2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муниципального района</a:t>
                      </a:r>
                    </a:p>
                  </a:txBody>
                  <a:tcPr marL="8909" marR="8909" marT="890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Всего документов</a:t>
                      </a:r>
                      <a:endParaRPr lang="ru-RU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Из них</a:t>
                      </a:r>
                      <a:r>
                        <a:rPr lang="ru-RU" sz="22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внутренние</a:t>
                      </a:r>
                      <a:endParaRPr lang="ru-RU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Доля</a:t>
                      </a:r>
                      <a:r>
                        <a:rPr lang="ru-RU" sz="22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внутреннего документооборота</a:t>
                      </a:r>
                      <a:endParaRPr lang="ru-RU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kern="1200" dirty="0" err="1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Зеленодольский</a:t>
                      </a:r>
                      <a:endParaRPr lang="ru-RU" sz="22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40564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1482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Менее 1%</a:t>
                      </a:r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kern="1200" dirty="0" err="1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Верхнеуслонский</a:t>
                      </a:r>
                      <a:endParaRPr lang="ru-RU" sz="22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18693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284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kern="1200" dirty="0" err="1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Буинский</a:t>
                      </a:r>
                      <a:endParaRPr lang="ru-RU" sz="22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9309</a:t>
                      </a:r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529</a:t>
                      </a:r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Камско-</a:t>
                      </a:r>
                      <a:r>
                        <a:rPr lang="ru-RU" sz="2200" b="0" i="0" u="none" strike="noStrike" kern="1200" dirty="0" err="1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Устьинский</a:t>
                      </a:r>
                      <a:endParaRPr lang="ru-RU" sz="22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7325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51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B8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kern="1200" dirty="0" err="1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Тетюшский</a:t>
                      </a:r>
                      <a:endParaRPr lang="ru-RU" sz="22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6449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B8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kern="1200" dirty="0" err="1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Кайбицкий</a:t>
                      </a:r>
                      <a:endParaRPr lang="ru-RU" sz="22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5945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395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kern="1200" dirty="0" err="1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Апастовский</a:t>
                      </a:r>
                      <a:endParaRPr lang="ru-RU" sz="22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5710</a:t>
                      </a:r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kern="1200" dirty="0" err="1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Дрожжановский</a:t>
                      </a:r>
                      <a:endParaRPr lang="ru-RU" sz="22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4977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5854987"/>
            <a:ext cx="82296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В органах местного самоуправления РТ – </a:t>
            </a:r>
            <a:r>
              <a:rPr lang="ru-RU" sz="3100" b="1" dirty="0" smtClean="0">
                <a:solidFill>
                  <a:srgbClr val="D2A000"/>
                </a:solidFill>
              </a:rPr>
              <a:t>2</a:t>
            </a:r>
            <a:r>
              <a:rPr lang="en-US" sz="3100" b="1" dirty="0" smtClean="0">
                <a:solidFill>
                  <a:srgbClr val="D2A000"/>
                </a:solidFill>
              </a:rPr>
              <a:t>,6</a:t>
            </a:r>
            <a:r>
              <a:rPr lang="ru-RU" sz="3100" b="1" dirty="0" smtClean="0">
                <a:solidFill>
                  <a:srgbClr val="D2A000"/>
                </a:solidFill>
              </a:rPr>
              <a:t>%</a:t>
            </a:r>
            <a:endParaRPr lang="ru-RU" sz="3100" b="1" dirty="0">
              <a:solidFill>
                <a:srgbClr val="D2A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270211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 органах исполнительной власти РТ –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9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5%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336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5342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447" y="5638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 среднем по Республике Татарстан – </a:t>
            </a:r>
            <a:r>
              <a:rPr lang="ru-RU" sz="3200" b="1" dirty="0" smtClean="0">
                <a:solidFill>
                  <a:srgbClr val="D2A000"/>
                </a:solidFill>
              </a:rPr>
              <a:t>62%</a:t>
            </a:r>
            <a:endParaRPr lang="ru-RU" sz="3200" b="1" dirty="0">
              <a:solidFill>
                <a:srgbClr val="D2A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167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ПОРУЧЕНИЕ ПРЕЗИДЕНТА РЕСПУБЛИКИ ТАТАРСТАН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200" y="762000"/>
            <a:ext cx="8915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ПОВЫСИТЬ ЭФФЕКИВНОСТЬ ИСПОЛЬЗОВАНИЯ ЭЛЕКТРОННОГО ДОКУМЕНТООБОРОТА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П. 6 ПРОТОКОЛА СОВЕЩАНИЯ У ПРЕЗИДЕНТА РТ ОТ 05.05.2012 № 18-ПР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C:\Users\Vlad\Desktop\!Output\ve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837" y="3073691"/>
            <a:ext cx="2485363" cy="3479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505200"/>
            <a:ext cx="3600450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0" name="Picture 2" descr="http://psdmania.ru/uploads/posts/2011-05/1305031403_psd-check-and-cross-icons12802151024-px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3" r="44726" b="16365"/>
          <a:stretch/>
        </p:blipFill>
        <p:spPr bwMode="auto">
          <a:xfrm>
            <a:off x="6178111" y="2044596"/>
            <a:ext cx="1312814" cy="102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sdmania.ru/uploads/posts/2011-05/1305031403_psd-check-and-cross-icons12802151024-px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4" t="19035" r="2968" b="17266"/>
          <a:stretch/>
        </p:blipFill>
        <p:spPr bwMode="auto">
          <a:xfrm>
            <a:off x="1718996" y="1993106"/>
            <a:ext cx="1180605" cy="138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176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548217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0"/>
              </a:spcBef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ЭЛЕКТРОННЫЕ И ИНТЕРАКТИВНЫЕ УСЛУГИ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32412"/>
              </p:ext>
            </p:extLst>
          </p:nvPr>
        </p:nvGraphicFramePr>
        <p:xfrm>
          <a:off x="228600" y="541867"/>
          <a:ext cx="8724900" cy="6129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1"/>
                <a:gridCol w="1104899"/>
                <a:gridCol w="1371600"/>
                <a:gridCol w="1143000"/>
                <a:gridCol w="1143000"/>
                <a:gridCol w="1275992"/>
                <a:gridCol w="1352908"/>
              </a:tblGrid>
              <a:tr h="4978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ru-RU" sz="28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8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МАЙ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ИЮНЬ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ИЮЛЬ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МАЙ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ИЮНЬ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ИЮЛЬ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109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ЗАПРОСЫ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571 536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697 769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649 866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815 255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765 681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807 775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50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ЗАЯВЛЕНИЯ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14 071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12 142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11 714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10 409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11 281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12 095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38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ЗАПИСИ В ОЧЕРЕДЬ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160 241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192 669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236 999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330 779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309 088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281 651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1884">
                <a:tc rowSpan="2"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ОПЛАТА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83 549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103 157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109 963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143 936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175 868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169 818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5845"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endParaRPr lang="ru-R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61,2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0468">
                <a:tc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оказанных</a:t>
                      </a:r>
                      <a:r>
                        <a:rPr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услуг</a:t>
                      </a: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829 397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1 005 737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1 008 542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321 010</a:t>
                      </a:r>
                      <a:endParaRPr lang="ru-RU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1 261 918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1 271 339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8500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4513" y="111895"/>
            <a:ext cx="8925540" cy="6669906"/>
            <a:chOff x="76200" y="155016"/>
            <a:chExt cx="7707585" cy="575974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770"/>
            <a:stretch/>
          </p:blipFill>
          <p:spPr bwMode="auto">
            <a:xfrm>
              <a:off x="76200" y="155016"/>
              <a:ext cx="7707585" cy="27876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868" b="-1"/>
            <a:stretch/>
          </p:blipFill>
          <p:spPr bwMode="auto">
            <a:xfrm>
              <a:off x="76200" y="2939934"/>
              <a:ext cx="7707585" cy="29748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5" y="2445116"/>
            <a:ext cx="2011680" cy="81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55026"/>
            <a:ext cx="2040152" cy="78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11895"/>
            <a:ext cx="9008226" cy="192472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5" y="2445117"/>
            <a:ext cx="8530245" cy="77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10" y="304800"/>
            <a:ext cx="2978016" cy="67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986240" y="232537"/>
            <a:ext cx="3064626" cy="81724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83773"/>
            <a:ext cx="9010053" cy="367422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2378826"/>
            <a:ext cx="2133600" cy="8599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2160"/>
            <a:ext cx="5881254" cy="358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3" y="3284122"/>
            <a:ext cx="6663267" cy="357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405148" y="2382052"/>
            <a:ext cx="2133600" cy="8599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38748" y="2382052"/>
            <a:ext cx="2133600" cy="8599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97287" y="2387139"/>
            <a:ext cx="2133600" cy="8599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12230"/>
            <a:ext cx="6874626" cy="347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886" y="4038600"/>
            <a:ext cx="281940" cy="2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68" y="4394664"/>
            <a:ext cx="256309" cy="2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4800600"/>
            <a:ext cx="256309" cy="2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5135882"/>
            <a:ext cx="256309" cy="2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2138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8643"/>
            <a:ext cx="9144000" cy="89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СОХРАНЕНИЕ ДАННЫХ БАНКОВСКОЙ КАРТЫ </a:t>
            </a:r>
            <a:b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85800"/>
            <a:ext cx="8629650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26" y="2794461"/>
            <a:ext cx="6534150" cy="82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20" y="4130319"/>
            <a:ext cx="5534025" cy="2483562"/>
          </a:xfrm>
          <a:prstGeom prst="rect">
            <a:avLst/>
          </a:prstGeom>
          <a:ln w="28575">
            <a:solidFill>
              <a:srgbClr val="C00000"/>
            </a:solidFill>
            <a:prstDash val="dash"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2514600" y="3969469"/>
            <a:ext cx="738448" cy="109591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-409229" y="5461337"/>
            <a:ext cx="36858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Выбор сохраненной карты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 момент совершения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платежных операций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926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0" r="13062"/>
          <a:stretch/>
        </p:blipFill>
        <p:spPr bwMode="auto">
          <a:xfrm>
            <a:off x="0" y="5975"/>
            <a:ext cx="9145558" cy="685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58" y="5974"/>
            <a:ext cx="9144000" cy="68520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48600" y="5969000"/>
            <a:ext cx="1219200" cy="763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557" y="3276600"/>
            <a:ext cx="10328191" cy="1599380"/>
            <a:chOff x="255318" y="4343400"/>
            <a:chExt cx="10072872" cy="212489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5318" y="4343400"/>
              <a:ext cx="8917955" cy="2057400"/>
            </a:xfrm>
            <a:prstGeom prst="rect">
              <a:avLst/>
            </a:prstGeom>
            <a:solidFill>
              <a:schemeClr val="bg1">
                <a:lumMod val="95000"/>
                <a:alpha val="91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09228" y="4382885"/>
              <a:ext cx="2023321" cy="20854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9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131</a:t>
              </a:r>
              <a:endParaRPr lang="ru-RU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95600" y="4535286"/>
              <a:ext cx="7432590" cy="159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C00000"/>
                  </a:solidFill>
                </a:rPr>
                <a:t>ЭЛЕКТРОННАЯ УСЛУГА ПРЕДСТАВЛЕНО НА ПОРТАЛЕ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506866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ИЗ НИХ </a:t>
            </a:r>
            <a:r>
              <a:rPr lang="ru-RU" sz="4800" b="1" dirty="0" smtClean="0">
                <a:solidFill>
                  <a:srgbClr val="C00000"/>
                </a:solidFill>
              </a:rPr>
              <a:t>47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- МУНИЦИПАЛЬНЫЕ</a:t>
            </a:r>
          </a:p>
        </p:txBody>
      </p:sp>
    </p:spTree>
    <p:extLst>
      <p:ext uri="{BB962C8B-B14F-4D97-AF65-F5344CB8AC3E}">
        <p14:creationId xmlns:p14="http://schemas.microsoft.com/office/powerpoint/2010/main" val="8637140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63" y="177801"/>
            <a:ext cx="9601200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Наша цель - </a:t>
            </a:r>
            <a:r>
              <a:rPr lang="ru-RU" sz="4000" b="1" dirty="0">
                <a:solidFill>
                  <a:srgbClr val="C00000"/>
                </a:solidFill>
                <a:latin typeface="+mn-lt"/>
                <a:cs typeface="+mn-cs"/>
              </a:rPr>
              <a:t>оказание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50%</a:t>
            </a: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государственных услуг в электронном 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  <a:cs typeface="+mn-cs"/>
              </a:rPr>
              <a:t>виде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+mn-lt"/>
                <a:cs typeface="+mn-cs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Сегодня мы достигли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   33%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оплаты штрафов ГИБДД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   59%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записей в детские сады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   </a:t>
            </a:r>
            <a:r>
              <a:rPr lang="ru-RU" sz="4000" b="1" dirty="0" smtClean="0">
                <a:solidFill>
                  <a:srgbClr val="C00000"/>
                </a:solidFill>
                <a:latin typeface="+mn-lt"/>
                <a:cs typeface="+mn-cs"/>
              </a:rPr>
              <a:t>86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  <a:cs typeface="+mn-cs"/>
              </a:rPr>
              <a:t>%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записей на регистрацию брака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…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19%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заявлений на получение 				    заграничного паспорта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5256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ЭЛЕКТРОННЫЕ ГОСУДАРСТВЕННЫЕ УСЛУГИ</a:t>
            </a:r>
          </a:p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ОЧЕРЕДЬ В ДЕТСКИЕ САДЫ</a:t>
            </a:r>
          </a:p>
          <a:p>
            <a:pPr algn="ctr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(июль 2012 года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883768"/>
              </p:ext>
            </p:extLst>
          </p:nvPr>
        </p:nvGraphicFramePr>
        <p:xfrm>
          <a:off x="133350" y="1676400"/>
          <a:ext cx="8877300" cy="4292560"/>
        </p:xfrm>
        <a:graphic>
          <a:graphicData uri="http://schemas.openxmlformats.org/drawingml/2006/table">
            <a:tbl>
              <a:tblPr firstRow="1" firstCol="1" bandRow="1"/>
              <a:tblGrid>
                <a:gridCol w="410631"/>
                <a:gridCol w="2180170"/>
                <a:gridCol w="1409699"/>
                <a:gridCol w="1905000"/>
                <a:gridCol w="2971800"/>
              </a:tblGrid>
              <a:tr h="8028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района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подано заявлений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заявлений через Портал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заявлений через Портал (без хождения в отдел образования)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Камско-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Устьинский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Верхнеуслонский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Зеленодольский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Апастовский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Тетюшский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Дрожжановский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Кайбицкий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Республике Татарстан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47 %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1650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38227</TotalTime>
  <Words>1359</Words>
  <Application>Microsoft Office PowerPoint</Application>
  <PresentationFormat>Экран (4:3)</PresentationFormat>
  <Paragraphs>595</Paragraphs>
  <Slides>34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«Народный контроль»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МИС РТ-Низамиев Ильдар Мунавирович</dc:creator>
  <cp:lastModifiedBy>Лия</cp:lastModifiedBy>
  <cp:revision>1028</cp:revision>
  <cp:lastPrinted>2012-08-15T16:53:47Z</cp:lastPrinted>
  <dcterms:created xsi:type="dcterms:W3CDTF">2006-08-16T00:00:00Z</dcterms:created>
  <dcterms:modified xsi:type="dcterms:W3CDTF">2012-08-23T06:36:03Z</dcterms:modified>
</cp:coreProperties>
</file>