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48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568" r:id="rId10"/>
    <p:sldId id="571" r:id="rId11"/>
    <p:sldId id="576" r:id="rId12"/>
    <p:sldId id="574" r:id="rId13"/>
    <p:sldId id="551" r:id="rId14"/>
    <p:sldId id="552" r:id="rId15"/>
    <p:sldId id="553" r:id="rId16"/>
    <p:sldId id="555" r:id="rId17"/>
    <p:sldId id="558" r:id="rId18"/>
    <p:sldId id="602" r:id="rId19"/>
    <p:sldId id="575" r:id="rId20"/>
    <p:sldId id="596" r:id="rId21"/>
    <p:sldId id="597" r:id="rId22"/>
    <p:sldId id="598" r:id="rId23"/>
    <p:sldId id="585" r:id="rId24"/>
    <p:sldId id="599" r:id="rId25"/>
    <p:sldId id="600" r:id="rId26"/>
    <p:sldId id="601" r:id="rId27"/>
    <p:sldId id="589" r:id="rId28"/>
  </p:sldIdLst>
  <p:sldSz cx="9144000" cy="6858000" type="screen4x3"/>
  <p:notesSz cx="9939338" cy="68056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  <p:cmAuthor id="1" name="Артем Климин" initials="АК" lastIdx="11" clrIdx="1"/>
  <p:cmAuthor id="2" name="sony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B9"/>
    <a:srgbClr val="CCCC00"/>
    <a:srgbClr val="D2A000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93859" autoAdjust="0"/>
  </p:normalViewPr>
  <p:slideViewPr>
    <p:cSldViewPr>
      <p:cViewPr>
        <p:scale>
          <a:sx n="80" d="100"/>
          <a:sy n="80" d="100"/>
        </p:scale>
        <p:origin x="-46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7BB-B411-4750-A81B-0942BC5598D1}" type="datetimeFigureOut">
              <a:rPr lang="ru-RU" smtClean="0"/>
              <a:t>17.08.2012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7D38-A0F1-4B4F-A387-4F05DDB0B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2FE6C-D19B-42A4-9F7E-676F15E9045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 ИНФОРМАЦИОННЫХ И КОММУНИКАЦИОННЫХ ТЕХНОЛОГИЙ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МУНИЦИПАЛЬНЫХ РАЙОНАХ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РЕСПУБЛИКИ ТАТАРСТАН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ЭЛЕКТРОННЫЕ ЗАЯВЛЕНИЯ В ЗАГС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(июль 2012 года)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8753"/>
              </p:ext>
            </p:extLst>
          </p:nvPr>
        </p:nvGraphicFramePr>
        <p:xfrm>
          <a:off x="228600" y="1600200"/>
          <a:ext cx="8534401" cy="3232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Электронных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52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ЗЕМЛЯ МНОГОДЕТНЫМ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18653"/>
              </p:ext>
            </p:extLst>
          </p:nvPr>
        </p:nvGraphicFramePr>
        <p:xfrm>
          <a:off x="152400" y="1295400"/>
          <a:ext cx="8534401" cy="3232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заявлений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98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304801" y="685800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990600"/>
            <a:ext cx="899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Придать гласность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проблемам населения на общедоступном ресурсе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2699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«НАРОДНЫЙ КОНТРОЛЬ»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75" y="381000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электронные уведомления от населения об актуальных проблемах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t="10371"/>
          <a:stretch/>
        </p:blipFill>
        <p:spPr bwMode="auto">
          <a:xfrm>
            <a:off x="304801" y="1447800"/>
            <a:ext cx="6781800" cy="22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5852"/>
            <a:ext cx="4114800" cy="18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434340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Указ Президента Республики Татарстан от 01.06.2012 № УП-408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государственной системе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еспублики Татарстан «Народный контроль»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Постановление Кабинета Министров Республики  Татарстан от 10.08.2012 № 676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«Об электронном взаимодействии граждан,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ИОГВ и ОМС РТ в рамках функционирования государственной информационной системы «Народный контроль»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11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52400"/>
            <a:ext cx="417270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«Народный контроль»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6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2296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2 </a:t>
            </a:r>
            <a:r>
              <a:rPr lang="ru-RU" sz="4400" b="1" dirty="0" smtClean="0">
                <a:solidFill>
                  <a:srgbClr val="C00000"/>
                </a:solidFill>
              </a:rPr>
              <a:t>433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уведомлений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38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471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поддержавших пользователей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1 </a:t>
            </a:r>
            <a:r>
              <a:rPr lang="ru-RU" sz="4400" b="1" dirty="0" smtClean="0">
                <a:solidFill>
                  <a:srgbClr val="FFC000"/>
                </a:solidFill>
              </a:rPr>
              <a:t>134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 работе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281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запланировано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372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«мотивированный отказ»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646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решено</a:t>
            </a:r>
          </a:p>
        </p:txBody>
      </p:sp>
    </p:spTree>
    <p:extLst>
      <p:ext uri="{BB962C8B-B14F-4D97-AF65-F5344CB8AC3E}">
        <p14:creationId xmlns:p14="http://schemas.microsoft.com/office/powerpoint/2010/main" val="1089354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в разрезе территорий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34664"/>
              </p:ext>
            </p:extLst>
          </p:nvPr>
        </p:nvGraphicFramePr>
        <p:xfrm>
          <a:off x="0" y="1447800"/>
          <a:ext cx="8915400" cy="213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14"/>
                <a:gridCol w="2039588"/>
                <a:gridCol w="758757"/>
                <a:gridCol w="787941"/>
                <a:gridCol w="838200"/>
                <a:gridCol w="1155970"/>
                <a:gridCol w="1434830"/>
                <a:gridCol w="1600200"/>
              </a:tblGrid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Муниципальный район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заявок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работе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Решено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Запланировано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Мотивированный отказ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Оценка пользователей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Елабужский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+38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Агрызский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Менделеевский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Мамадышский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+4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Кукморский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20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Елабужский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МР</a:t>
            </a:r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24400" y="975954"/>
            <a:ext cx="4191000" cy="1692771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Г.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ЕЛАБУГА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11.07.2012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10:05</a:t>
            </a:r>
          </a:p>
          <a:p>
            <a:pPr eaLnBrk="1" hangingPunct="1"/>
            <a:r>
              <a:rPr lang="ru-RU" sz="2000" dirty="0"/>
              <a:t>Новая разметка "зебра" нанесена в соответствии ГОСТ, т.е. пешеходы проходят позади автобуса. Прежняя разметка закрашена.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13300" y="5643017"/>
            <a:ext cx="41021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7315"/>
            <a:ext cx="4170362" cy="55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01" y="2964331"/>
            <a:ext cx="3500098" cy="261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7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Елабужский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МР</a:t>
            </a:r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8856" y="950379"/>
            <a:ext cx="3765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 smtClean="0">
                <a:solidFill>
                  <a:srgbClr val="C00000"/>
                </a:solidFill>
              </a:rPr>
              <a:t>Запланировано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6" y="787315"/>
            <a:ext cx="4099446" cy="55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37696" y="5649941"/>
            <a:ext cx="4099446" cy="707886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94" y="1604687"/>
            <a:ext cx="4103262" cy="195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628793" y="3810000"/>
            <a:ext cx="4191000" cy="1384995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Г. Елабуга</a:t>
            </a:r>
          </a:p>
          <a:p>
            <a:pPr eaLnBrk="1" hangingPunct="1"/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20.07.2012 </a:t>
            </a:r>
            <a:r>
              <a:rPr lang="ru-RU" sz="1200" cap="all" dirty="0">
                <a:solidFill>
                  <a:srgbClr val="63A8D3"/>
                </a:solidFill>
                <a:latin typeface="Tahoma"/>
              </a:rPr>
              <a:t>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16:56</a:t>
            </a:r>
          </a:p>
          <a:p>
            <a:pPr eaLnBrk="1" hangingPunct="1"/>
            <a:r>
              <a:rPr lang="ru-RU" sz="2000" dirty="0" smtClean="0"/>
              <a:t>Работы будут выполнены ОАО «</a:t>
            </a:r>
            <a:r>
              <a:rPr lang="ru-RU" sz="2000" dirty="0" err="1" smtClean="0"/>
              <a:t>Алабуга</a:t>
            </a:r>
            <a:r>
              <a:rPr lang="ru-RU" sz="2000" dirty="0" smtClean="0"/>
              <a:t> – Водоканал» в срок </a:t>
            </a:r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до 25.07.2012 г.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16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Менделеевский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7145" y="5442465"/>
            <a:ext cx="4191000" cy="830997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Ужасная дорога до садов огородов, там же свалка строительных отходов. Сады огороды находятся в черте города. Ремонт дороги не проводился более 10 лет. Более подробно на сайте www.mendeleevsk.ru/news-16-528.htm</a:t>
            </a:r>
            <a:endParaRPr lang="ru-RU" sz="1200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911890" y="4191000"/>
            <a:ext cx="3376303" cy="707886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Отчет</a:t>
            </a:r>
            <a:r>
              <a:rPr lang="ru-RU" sz="2000" b="1" dirty="0" smtClean="0"/>
              <a:t> о проделанной работе</a:t>
            </a:r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отсутствует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7600" y="6096000"/>
            <a:ext cx="1385887" cy="623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7314" y="1295400"/>
            <a:ext cx="3765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 smtClean="0">
                <a:solidFill>
                  <a:srgbClr val="C00000"/>
                </a:solidFill>
              </a:rPr>
              <a:t>Запланировано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40770"/>
            <a:ext cx="3352800" cy="46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34230" y="2369818"/>
            <a:ext cx="4191000" cy="126188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МЕНДЕЛЕЕВСКОГО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05.07.2012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14:11</a:t>
            </a:r>
          </a:p>
          <a:p>
            <a:pPr eaLnBrk="1" hangingPunct="1"/>
            <a:r>
              <a:rPr lang="ru-RU" sz="2000" dirty="0"/>
              <a:t>Свалка строительных отходов будет убрана </a:t>
            </a:r>
            <a:r>
              <a:rPr lang="ru-RU" sz="2000" b="1" dirty="0">
                <a:solidFill>
                  <a:srgbClr val="C00000"/>
                </a:solidFill>
              </a:rPr>
              <a:t>до 30 июля 2012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95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Кукморский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67600" y="6096000"/>
            <a:ext cx="1385887" cy="623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4207118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8" y="540770"/>
            <a:ext cx="47529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7755"/>
            <a:ext cx="4922348" cy="460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587347" y="4724400"/>
            <a:ext cx="101337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87347" y="5552420"/>
            <a:ext cx="101337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87347" y="6407869"/>
            <a:ext cx="101337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76600" y="2137755"/>
            <a:ext cx="101337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46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финансирования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итогам рейтинга проблем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«Народном контроле»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51514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284274"/>
            <a:ext cx="4552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Система позволит </a:t>
            </a:r>
            <a:r>
              <a:rPr lang="ru-RU" sz="3600" b="1" dirty="0" smtClean="0">
                <a:solidFill>
                  <a:srgbClr val="C00000"/>
                </a:solidFill>
              </a:rPr>
              <a:t>гражданам участвовать в бюджетном процессе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3800" y="1905000"/>
            <a:ext cx="685800" cy="4886325"/>
          </a:xfrm>
          <a:prstGeom prst="rect">
            <a:avLst/>
          </a:prstGeom>
          <a:noFill/>
          <a:ln w="666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2800" y="6356352"/>
            <a:ext cx="1524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6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74958" y="319253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" name="Овал 2"/>
          <p:cNvSpPr/>
          <p:nvPr/>
        </p:nvSpPr>
        <p:spPr>
          <a:xfrm>
            <a:off x="5105400" y="31137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Овал 3"/>
          <p:cNvSpPr/>
          <p:nvPr/>
        </p:nvSpPr>
        <p:spPr>
          <a:xfrm>
            <a:off x="6472741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Овал 4"/>
          <p:cNvSpPr/>
          <p:nvPr/>
        </p:nvSpPr>
        <p:spPr>
          <a:xfrm>
            <a:off x="412873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TextBox 5"/>
          <p:cNvSpPr txBox="1"/>
          <p:nvPr/>
        </p:nvSpPr>
        <p:spPr>
          <a:xfrm>
            <a:off x="4572000" y="4992469"/>
            <a:ext cx="26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Мобильная версия Портала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Администратор\Documents\___СОРТИРОВАТЬ\IMG_14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937"/>
            <a:ext cx="1587563" cy="21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6" y="707801"/>
            <a:ext cx="1943705" cy="164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crepedroid.org/images/peop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11" y="655788"/>
            <a:ext cx="2400239" cy="2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670" y="3672675"/>
            <a:ext cx="1645130" cy="120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381000" y="2341086"/>
            <a:ext cx="253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Инфоматы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–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терминалы получения электронных услуг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01553" y="2580382"/>
            <a:ext cx="1385047" cy="2286000"/>
            <a:chOff x="5410200" y="1954198"/>
            <a:chExt cx="1477383" cy="2438400"/>
          </a:xfrm>
        </p:grpSpPr>
        <p:pic>
          <p:nvPicPr>
            <p:cNvPr id="15" name="Рисунок 3" descr="E:\ТЕМП\mPorta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10200" y="1954198"/>
              <a:ext cx="147738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:\=Work=\Презентации-доклады\Презентация МИС\Электронный Татарстан\Медведеву\фотография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18" y="3117850"/>
              <a:ext cx="676732" cy="101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400800" y="2366486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Портал государственных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муниципальных услуг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uslugi.tatarstan.ru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488" y="3581400"/>
            <a:ext cx="192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местах массового пребывания людей на всей территории Татарстана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3886200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0,5 млн. посетителей,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2,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8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млн. страниц просматривается ежемесячно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988" y="5552182"/>
            <a:ext cx="1922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каждому сотовому абоненту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Ежедневная и круглосуточная помощь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979253"/>
            <a:ext cx="232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Контакт-центр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для населения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27996" y="3200400"/>
            <a:ext cx="5387592" cy="3513647"/>
            <a:chOff x="3071988" y="2837786"/>
            <a:chExt cx="5943600" cy="38762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37786"/>
              <a:ext cx="4791559" cy="3867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71988" y="2837786"/>
              <a:ext cx="5943600" cy="3876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межведомственного взаимодействия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c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июля по 16 августа 2012 года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6" y="2613898"/>
            <a:ext cx="86456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12 301</a:t>
            </a:r>
            <a:r>
              <a:rPr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запрос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Более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64,9%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запросов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35,1%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иные органы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0395" y="1217712"/>
            <a:ext cx="8626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89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пользователей ФОИВ, ОГВ и ОМС РТ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58556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81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33927"/>
              </p:ext>
            </p:extLst>
          </p:nvPr>
        </p:nvGraphicFramePr>
        <p:xfrm>
          <a:off x="266699" y="783310"/>
          <a:ext cx="8648701" cy="2559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523"/>
                <a:gridCol w="2185378"/>
                <a:gridCol w="1371600"/>
                <a:gridCol w="1506578"/>
                <a:gridCol w="1552331"/>
                <a:gridCol w="1589291"/>
              </a:tblGrid>
              <a:tr h="3037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Поставщик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Ответ/Отказ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2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</a:t>
                      </a:r>
                      <a:endParaRPr lang="ru-RU" sz="2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Агрызский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Елабужский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Кукморский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Мамадышский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Менделеевский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39834"/>
              </p:ext>
            </p:extLst>
          </p:nvPr>
        </p:nvGraphicFramePr>
        <p:xfrm>
          <a:off x="381000" y="4724400"/>
          <a:ext cx="5410200" cy="1452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84"/>
                <a:gridCol w="4236678"/>
                <a:gridCol w="832338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 ОМС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сведения запрашивают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запросы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МЕЖВЕДОМСВТЕННЫХ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2039163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69603"/>
              </p:ext>
            </p:extLst>
          </p:nvPr>
        </p:nvGraphicFramePr>
        <p:xfrm>
          <a:off x="419100" y="679240"/>
          <a:ext cx="6438900" cy="197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32"/>
                <a:gridCol w="3018509"/>
                <a:gridCol w="2876259"/>
              </a:tblGrid>
              <a:tr h="2814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запросов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Агрызский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Елабужский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Кукморский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Мамадышский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Менделеевский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76064"/>
              </p:ext>
            </p:extLst>
          </p:nvPr>
        </p:nvGraphicFramePr>
        <p:xfrm>
          <a:off x="380999" y="4345931"/>
          <a:ext cx="6477000" cy="1965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460"/>
                <a:gridCol w="5193270"/>
                <a:gridCol w="875270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ОМС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НАПРАВЛЯЮТ ЗАПРОСЫ В АДРЕС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636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499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Федеральной налоговой службы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Инспекция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Госстройнадзора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13" y="-734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ЗАПРОСЫ ОТ ОМС</a:t>
            </a:r>
          </a:p>
        </p:txBody>
      </p:sp>
    </p:spTree>
    <p:extLst>
      <p:ext uri="{BB962C8B-B14F-4D97-AF65-F5344CB8AC3E}">
        <p14:creationId xmlns:p14="http://schemas.microsoft.com/office/powerpoint/2010/main" val="3986386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7267"/>
            <a:ext cx="4261744" cy="5966442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39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ЭЛЕКТРОННЫЙ ДОКУМЕНТООБОРОТ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605599"/>
            <a:ext cx="4495800" cy="564280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837406"/>
            <a:ext cx="8915399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3 200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организаций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5,5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документов объемом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Тб</a:t>
            </a:r>
            <a:endParaRPr lang="ru-RU" sz="3200" b="1" dirty="0">
              <a:solidFill>
                <a:srgbClr val="C00000"/>
              </a:solidFill>
              <a:latin typeface="+mn-lt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Ежедневно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+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7,5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новых документов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16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31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учетных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записей пользователей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из них более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2,5 тыс.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– сотрудники исполкомов и администраций муниципальных районов</a:t>
            </a:r>
          </a:p>
        </p:txBody>
      </p:sp>
    </p:spTree>
    <p:extLst>
      <p:ext uri="{BB962C8B-B14F-4D97-AF65-F5344CB8AC3E}">
        <p14:creationId xmlns:p14="http://schemas.microsoft.com/office/powerpoint/2010/main" val="2993238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95400" y="574325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31</a:t>
            </a:r>
            <a:r>
              <a:rPr lang="ru-RU" sz="1600" dirty="0" smtClean="0"/>
              <a:t> из 40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574325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49</a:t>
            </a:r>
            <a:r>
              <a:rPr lang="ru-RU" sz="1600" dirty="0" smtClean="0"/>
              <a:t> из </a:t>
            </a:r>
            <a:r>
              <a:rPr lang="en-US" sz="1600" dirty="0" smtClean="0"/>
              <a:t>67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757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ru-RU" sz="1600" dirty="0" smtClean="0"/>
              <a:t> из </a:t>
            </a:r>
            <a:r>
              <a:rPr lang="en-US" sz="1600" dirty="0"/>
              <a:t>7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74325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</a:t>
            </a:r>
            <a:r>
              <a:rPr lang="ru-RU" sz="1600" dirty="0" smtClean="0"/>
              <a:t> из </a:t>
            </a:r>
            <a:r>
              <a:rPr lang="en-US" sz="1600" dirty="0" smtClean="0"/>
              <a:t>51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747194" y="5743257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64</a:t>
            </a:r>
            <a:r>
              <a:rPr lang="ru-RU" sz="1600" dirty="0" smtClean="0"/>
              <a:t> из </a:t>
            </a:r>
            <a:r>
              <a:rPr lang="en-US" sz="1600" dirty="0" smtClean="0"/>
              <a:t>95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6197769"/>
            <a:ext cx="723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учетная запись – </a:t>
            </a:r>
            <a:r>
              <a:rPr lang="ru-RU" sz="2700" b="1" dirty="0" smtClean="0">
                <a:solidFill>
                  <a:srgbClr val="C00000"/>
                </a:solidFill>
              </a:rPr>
              <a:t>180 рублей в месяц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4" y="-64160"/>
            <a:ext cx="8983476" cy="58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55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ВНУТРЕННИЙ ДОКУМЕНТООБОРОТ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25396"/>
              </p:ext>
            </p:extLst>
          </p:nvPr>
        </p:nvGraphicFramePr>
        <p:xfrm>
          <a:off x="228600" y="990600"/>
          <a:ext cx="8610600" cy="3339444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2667000"/>
                <a:gridCol w="1600200"/>
                <a:gridCol w="1905000"/>
                <a:gridCol w="2438400"/>
              </a:tblGrid>
              <a:tr h="11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2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муниципального района</a:t>
                      </a:r>
                    </a:p>
                  </a:txBody>
                  <a:tcPr marL="8909" marR="8909" marT="89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Всего документов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Из них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внутренние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Доля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внутреннего документооборота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1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8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Агрызский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Более 1%</a:t>
                      </a: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9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8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Елабужский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11495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7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Менделеевский 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Менее 1%</a:t>
                      </a: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5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8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Кукморский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Не используется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43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Мамадышский 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8" y="5685963"/>
            <a:ext cx="7919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Органы местного самоуправления РТ – </a:t>
            </a:r>
            <a:r>
              <a:rPr lang="ru-RU" sz="3100" b="1" dirty="0" smtClean="0">
                <a:solidFill>
                  <a:srgbClr val="D2A000"/>
                </a:solidFill>
              </a:rPr>
              <a:t>2</a:t>
            </a:r>
            <a:r>
              <a:rPr lang="en-US" sz="3100" b="1" dirty="0" smtClean="0">
                <a:solidFill>
                  <a:srgbClr val="D2A000"/>
                </a:solidFill>
              </a:rPr>
              <a:t>,6</a:t>
            </a:r>
            <a:r>
              <a:rPr lang="ru-RU" sz="3100" b="1" dirty="0" smtClean="0">
                <a:solidFill>
                  <a:srgbClr val="D2A000"/>
                </a:solidFill>
              </a:rPr>
              <a:t>%</a:t>
            </a:r>
            <a:endParaRPr lang="ru-RU" sz="3100" b="1" dirty="0">
              <a:solidFill>
                <a:srgbClr val="D2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78849"/>
            <a:ext cx="762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Органы государственной власти РТ –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5%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4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436014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среднем по Республике Татарстан – </a:t>
            </a:r>
            <a:r>
              <a:rPr lang="ru-RU" sz="3200" b="1" dirty="0" smtClean="0">
                <a:solidFill>
                  <a:srgbClr val="D2A000"/>
                </a:solidFill>
              </a:rPr>
              <a:t>62%</a:t>
            </a:r>
            <a:endParaRPr lang="ru-RU" sz="3200" b="1" dirty="0">
              <a:solidFill>
                <a:srgbClr val="D2A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0" y="166036"/>
            <a:ext cx="8258920" cy="53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053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ПОВЫСИТЬ ЭФФЕКИВНОСТЬ ИСПОЛЬЗОВАНИЯ ЭЛЕКТРОННОГО ДОКУМЕНТООБОРОТА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П. 6 ПРОТОКОЛА СОВЕЩАНИЯ У ПРЕЗИДЕНТА РТ ОТ 05.05.2012 № 18-ПР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37" y="3073691"/>
            <a:ext cx="2485363" cy="34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505200"/>
            <a:ext cx="36004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r="44726" b="16365"/>
          <a:stretch/>
        </p:blipFill>
        <p:spPr bwMode="auto">
          <a:xfrm>
            <a:off x="6178111" y="2044596"/>
            <a:ext cx="1312814" cy="10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t="19035" r="2968" b="17266"/>
          <a:stretch/>
        </p:blipFill>
        <p:spPr bwMode="auto">
          <a:xfrm>
            <a:off x="1718996" y="1993106"/>
            <a:ext cx="1180605" cy="13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7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-103717"/>
            <a:ext cx="9144000" cy="11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Посещаемость Портала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РТ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82399"/>
              </p:ext>
            </p:extLst>
          </p:nvPr>
        </p:nvGraphicFramePr>
        <p:xfrm>
          <a:off x="152401" y="1011767"/>
          <a:ext cx="8839199" cy="544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143000"/>
                <a:gridCol w="1219200"/>
                <a:gridCol w="1066800"/>
                <a:gridCol w="1143000"/>
                <a:gridCol w="1143000"/>
                <a:gridCol w="1066800"/>
              </a:tblGrid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  <a:endParaRPr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ИЮЛЬ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2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488 000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557 520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495 385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817 976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776 810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800 092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96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183 700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199 339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190 323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286 992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262 871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267 583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2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,59</a:t>
                      </a:r>
                      <a:b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4,92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08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17,80%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17,20%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17,00%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18,09%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18,45%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18,88%</a:t>
                      </a:r>
                      <a:endParaRPr lang="ru-RU" sz="20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88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54821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ЭЛЕКТРОННЫЕ И ИНТЕРАКТИВНЫЕ УСЛУГИ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2412"/>
              </p:ext>
            </p:extLst>
          </p:nvPr>
        </p:nvGraphicFramePr>
        <p:xfrm>
          <a:off x="228600" y="541867"/>
          <a:ext cx="8724900" cy="612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1"/>
                <a:gridCol w="1104899"/>
                <a:gridCol w="1371600"/>
                <a:gridCol w="1143000"/>
                <a:gridCol w="1143000"/>
                <a:gridCol w="1275992"/>
                <a:gridCol w="1352908"/>
              </a:tblGrid>
              <a:tr h="497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2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9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571 536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697 769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649 866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815 255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765 681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807 775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5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14 071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12 142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11 714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10 409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11 281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12 095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3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160 241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192 669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236 999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330 779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309 088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281 651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884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83 549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103 157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109 963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143 936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175 868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169 818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5845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46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829 397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1 005 737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1 008 542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321 010</a:t>
                      </a: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1 261 918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1 271 339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50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513" y="111895"/>
            <a:ext cx="8925540" cy="6669906"/>
            <a:chOff x="76200" y="155016"/>
            <a:chExt cx="7707585" cy="5759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70"/>
            <a:stretch/>
          </p:blipFill>
          <p:spPr bwMode="auto">
            <a:xfrm>
              <a:off x="76200" y="155016"/>
              <a:ext cx="7707585" cy="2787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8" b="-1"/>
            <a:stretch/>
          </p:blipFill>
          <p:spPr bwMode="auto">
            <a:xfrm>
              <a:off x="76200" y="2939934"/>
              <a:ext cx="7707585" cy="2974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6"/>
            <a:ext cx="2011680" cy="8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55026"/>
            <a:ext cx="2040152" cy="7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1895"/>
            <a:ext cx="9008226" cy="19247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7"/>
            <a:ext cx="8530245" cy="7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10" y="304800"/>
            <a:ext cx="2978016" cy="6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986240" y="232537"/>
            <a:ext cx="3064626" cy="81724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83773"/>
            <a:ext cx="9010053" cy="36742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378826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160"/>
            <a:ext cx="5881254" cy="35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284122"/>
            <a:ext cx="6663267" cy="357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051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87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97287" y="2387139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12230"/>
            <a:ext cx="6874626" cy="34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86" y="403860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4394664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4800600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135882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3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СОХРАНЕНИЕ ДАННЫХ БАНКОВСКОЙ КАРТЫ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85800"/>
            <a:ext cx="86296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6" y="2794461"/>
            <a:ext cx="6534150" cy="8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4130319"/>
            <a:ext cx="5534025" cy="2483562"/>
          </a:xfrm>
          <a:prstGeom prst="rect">
            <a:avLst/>
          </a:prstGeom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14600" y="3969469"/>
            <a:ext cx="738448" cy="10959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409229" y="5461337"/>
            <a:ext cx="368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Выбор сохраненной карты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момент совершения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платежных операций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3062"/>
          <a:stretch/>
        </p:blipFill>
        <p:spPr bwMode="auto">
          <a:xfrm>
            <a:off x="0" y="5975"/>
            <a:ext cx="9145558" cy="68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8" y="5974"/>
            <a:ext cx="9144000" cy="6852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5969000"/>
            <a:ext cx="1219200" cy="76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57" y="3276600"/>
            <a:ext cx="10328191" cy="1599380"/>
            <a:chOff x="255318" y="4343400"/>
            <a:chExt cx="10072872" cy="21248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318" y="4343400"/>
              <a:ext cx="8917955" cy="2057400"/>
            </a:xfrm>
            <a:prstGeom prst="rect">
              <a:avLst/>
            </a:prstGeom>
            <a:solidFill>
              <a:schemeClr val="bg1">
                <a:lumMod val="95000"/>
                <a:alpha val="91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9228" y="4382885"/>
              <a:ext cx="2023321" cy="2085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131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95600" y="4535286"/>
              <a:ext cx="7432590" cy="159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ЭЛЕКТРОННАЯ УСЛУГА ПРЕДСТАВЛЕНО НА ПОРТАЛЕ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068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ИЗ НИХ </a:t>
            </a:r>
            <a:r>
              <a:rPr lang="ru-RU" sz="4800" b="1" dirty="0" smtClean="0">
                <a:solidFill>
                  <a:srgbClr val="C00000"/>
                </a:solidFill>
              </a:rPr>
              <a:t>47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- МУНИЦИПАЛЬНЫЕ</a:t>
            </a:r>
          </a:p>
        </p:txBody>
      </p:sp>
    </p:spTree>
    <p:extLst>
      <p:ext uri="{BB962C8B-B14F-4D97-AF65-F5344CB8AC3E}">
        <p14:creationId xmlns:p14="http://schemas.microsoft.com/office/powerpoint/2010/main" val="863714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63" y="177801"/>
            <a:ext cx="96012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Наша цель -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оказание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50%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государственных услуг в электронном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+mn-cs"/>
              </a:rPr>
              <a:t>виде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Сегодня мы достигли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33%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оплаты штрафов ГИБДД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59%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в детские сады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86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+mn-cs"/>
              </a:rPr>
              <a:t>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на регистрацию брака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19%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заявлений на получение 				    заграничного паспорта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2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ОЧЕРЕДЬ В ДЕТСКИЕ САДЫ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(июль 2012 года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40447"/>
              </p:ext>
            </p:extLst>
          </p:nvPr>
        </p:nvGraphicFramePr>
        <p:xfrm>
          <a:off x="152399" y="1676400"/>
          <a:ext cx="8877300" cy="3787616"/>
        </p:xfrm>
        <a:graphic>
          <a:graphicData uri="http://schemas.openxmlformats.org/drawingml/2006/table">
            <a:tbl>
              <a:tblPr firstRow="1" firstCol="1" bandRow="1"/>
              <a:tblGrid>
                <a:gridCol w="410631"/>
                <a:gridCol w="1945219"/>
                <a:gridCol w="1644650"/>
                <a:gridCol w="1905000"/>
                <a:gridCol w="2971800"/>
              </a:tblGrid>
              <a:tr h="9144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подано заявлений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 (без хождения в отдел образования)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37684</TotalTime>
  <Words>980</Words>
  <Application>Microsoft Office PowerPoint</Application>
  <PresentationFormat>Экран (4:3)</PresentationFormat>
  <Paragraphs>454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«Народный контроль»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Лия</cp:lastModifiedBy>
  <cp:revision>1003</cp:revision>
  <cp:lastPrinted>2012-08-15T16:53:47Z</cp:lastPrinted>
  <dcterms:created xsi:type="dcterms:W3CDTF">2006-08-16T00:00:00Z</dcterms:created>
  <dcterms:modified xsi:type="dcterms:W3CDTF">2012-08-17T08:36:58Z</dcterms:modified>
</cp:coreProperties>
</file>