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48" r:id="rId2"/>
    <p:sldId id="578" r:id="rId3"/>
    <p:sldId id="579" r:id="rId4"/>
    <p:sldId id="580" r:id="rId5"/>
    <p:sldId id="581" r:id="rId6"/>
    <p:sldId id="582" r:id="rId7"/>
    <p:sldId id="583" r:id="rId8"/>
    <p:sldId id="584" r:id="rId9"/>
    <p:sldId id="568" r:id="rId10"/>
    <p:sldId id="571" r:id="rId11"/>
    <p:sldId id="576" r:id="rId12"/>
    <p:sldId id="574" r:id="rId13"/>
    <p:sldId id="551" r:id="rId14"/>
    <p:sldId id="552" r:id="rId15"/>
    <p:sldId id="553" r:id="rId16"/>
    <p:sldId id="555" r:id="rId17"/>
    <p:sldId id="558" r:id="rId18"/>
    <p:sldId id="559" r:id="rId19"/>
    <p:sldId id="575" r:id="rId20"/>
    <p:sldId id="590" r:id="rId21"/>
    <p:sldId id="591" r:id="rId22"/>
    <p:sldId id="592" r:id="rId23"/>
    <p:sldId id="585" r:id="rId24"/>
    <p:sldId id="593" r:id="rId25"/>
    <p:sldId id="595" r:id="rId26"/>
    <p:sldId id="594" r:id="rId27"/>
    <p:sldId id="589" r:id="rId28"/>
  </p:sldIdLst>
  <p:sldSz cx="9144000" cy="6858000" type="screen4x3"/>
  <p:notesSz cx="9939338" cy="6805613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купов Руслан Мулланурович" initials="ЯРМ" lastIdx="0" clrIdx="0"/>
  <p:cmAuthor id="1" name="Артем Климин" initials="АК" lastIdx="11" clrIdx="1"/>
  <p:cmAuthor id="2" name="sony" initials="s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D2A000"/>
    <a:srgbClr val="EEF7B9"/>
    <a:srgbClr val="CC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3859" autoAdjust="0"/>
  </p:normalViewPr>
  <p:slideViewPr>
    <p:cSldViewPr>
      <p:cViewPr>
        <p:scale>
          <a:sx n="80" d="100"/>
          <a:sy n="80" d="100"/>
        </p:scale>
        <p:origin x="-53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1;&#1080;&#1103;\AppData\Local\Microsoft\Windows\Temporary%20Internet%20Files\Content.Outlook\X3VRI6QZ\2012-08-15_&#1040;&#1085;&#1072;&#1083;&#1080;&#1079;%20&#1080;&#1089;&#1087;&#1086;&#1083;&#1100;&#1079;&#1086;&#1074;&#1072;&#1085;&#1080;&#1103;%20&#1045;&#1052;&#1057;&#1069;&#1044;%20&#1074;%20&#1052;&#1054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2800"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 Зона (активные пользователи)'!$D$1</c:f>
              <c:strCache>
                <c:ptCount val="1"/>
                <c:pt idx="0">
                  <c:v>Активные пользователи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D9D915"/>
                  </a:gs>
                  <a:gs pos="50000">
                    <a:srgbClr val="EFF8B8"/>
                  </a:gs>
                  <a:gs pos="100000">
                    <a:srgbClr val="FBFED8"/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B3AF1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F79646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F79646">
                          <a:lumMod val="50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 Зона (активные пользователи)'!$A$2:$A$6</c:f>
              <c:strCache>
                <c:ptCount val="5"/>
                <c:pt idx="0">
                  <c:v>Сармановский</c:v>
                </c:pt>
                <c:pt idx="1">
                  <c:v>Мензелинский</c:v>
                </c:pt>
                <c:pt idx="2">
                  <c:v>Муслюмовский</c:v>
                </c:pt>
                <c:pt idx="3">
                  <c:v>Актанышский</c:v>
                </c:pt>
                <c:pt idx="4">
                  <c:v>Тукаевский</c:v>
                </c:pt>
              </c:strCache>
            </c:strRef>
          </c:cat>
          <c:val>
            <c:numRef>
              <c:f>'I Зона (активные пользователи)'!$D$2:$D$6</c:f>
              <c:numCache>
                <c:formatCode>0%</c:formatCode>
                <c:ptCount val="5"/>
                <c:pt idx="0">
                  <c:v>0.85</c:v>
                </c:pt>
                <c:pt idx="1">
                  <c:v>0.78260869565217395</c:v>
                </c:pt>
                <c:pt idx="2">
                  <c:v>0.70149253731343286</c:v>
                </c:pt>
                <c:pt idx="3">
                  <c:v>0.7</c:v>
                </c:pt>
                <c:pt idx="4">
                  <c:v>0.52413793103448281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78688"/>
        <c:axId val="122980224"/>
      </c:barChart>
      <c:catAx>
        <c:axId val="12297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22980224"/>
        <c:crosses val="autoZero"/>
        <c:auto val="1"/>
        <c:lblAlgn val="ctr"/>
        <c:lblOffset val="100"/>
        <c:noMultiLvlLbl val="0"/>
      </c:catAx>
      <c:valAx>
        <c:axId val="12298022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2297868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/>
              <a:t>Электронный документообоот</a:t>
            </a:r>
          </a:p>
          <a:p>
            <a:pPr>
              <a:defRPr sz="28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/>
              <a:t>с участниками ЕМСЭД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7112515035181359E-2"/>
          <c:y val="0.29836746597151548"/>
          <c:w val="0.89141359526252484"/>
          <c:h val="0.44250135399741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 Зона (абоненты ЕМСЭД)'!$D$1</c:f>
              <c:strCache>
                <c:ptCount val="1"/>
                <c:pt idx="0">
                  <c:v>Документообоот с участниками ЕМСЭД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3">
                      <a:lumMod val="75000"/>
                    </a:schemeClr>
                  </a:gs>
                  <a:gs pos="50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50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50000">
                    <a:srgbClr val="EFF8B8"/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2"/>
            <c:invertIfNegative val="0"/>
            <c:bubble3D val="0"/>
            <c:spPr>
              <a:gradFill>
                <a:gsLst>
                  <a:gs pos="50000">
                    <a:srgbClr val="E6E664">
                      <a:lumMod val="60000"/>
                      <a:lumOff val="40000"/>
                    </a:srgbClr>
                  </a:gs>
                  <a:gs pos="0">
                    <a:srgbClr val="CCCC00"/>
                  </a:gs>
                  <a:gs pos="100000">
                    <a:srgbClr val="CCCC00">
                      <a:lumMod val="20000"/>
                      <a:lumOff val="80000"/>
                    </a:srgbClr>
                  </a:gs>
                </a:gsLst>
                <a:lin ang="5400000" scaled="0"/>
              </a:gradFill>
            </c:spPr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6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>
                      <a:lumMod val="100000"/>
                    </a:schemeClr>
                  </a:gs>
                </a:gsLst>
                <a:lin ang="5400000" scaled="0"/>
              </a:gradFill>
            </c:spPr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D9D915"/>
                  </a:gs>
                  <a:gs pos="50000">
                    <a:srgbClr val="EFF8B8"/>
                  </a:gs>
                  <a:gs pos="100000">
                    <a:srgbClr val="FBFED8"/>
                  </a:gs>
                </a:gsLst>
                <a:lin ang="5400000" scaled="0"/>
              </a:gradFill>
            </c:spPr>
          </c:dPt>
          <c:dPt>
            <c:idx val="5"/>
            <c:invertIfNegative val="0"/>
            <c:bubble3D val="0"/>
            <c:spPr>
              <a:gradFill>
                <a:gsLst>
                  <a:gs pos="0">
                    <a:srgbClr val="D9D915"/>
                  </a:gs>
                  <a:gs pos="50000">
                    <a:srgbClr val="EFF8B8"/>
                  </a:gs>
                  <a:gs pos="100000">
                    <a:srgbClr val="FBFED8"/>
                  </a:gs>
                </a:gsLst>
                <a:lin ang="5400000" scaled="0"/>
              </a:gradFill>
            </c:spPr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ln>
            </c:spPr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 algn="ctr" rtl="0">
                    <a:defRPr lang="en-US" sz="2000" b="1" i="0" u="none" strike="noStrike" kern="1200" baseline="0">
                      <a:solidFill>
                        <a:srgbClr val="B3AF1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</c:spPr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2000" b="1">
                      <a:solidFill>
                        <a:srgbClr val="B3AF1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 Зона (абоненты ЕМСЭД)'!$A$2:$A$6</c:f>
              <c:strCache>
                <c:ptCount val="5"/>
                <c:pt idx="0">
                  <c:v>Тукаевский</c:v>
                </c:pt>
                <c:pt idx="1">
                  <c:v>Муслюмовский</c:v>
                </c:pt>
                <c:pt idx="2">
                  <c:v>Актанышский</c:v>
                </c:pt>
                <c:pt idx="3">
                  <c:v>Мензелинский</c:v>
                </c:pt>
                <c:pt idx="4">
                  <c:v>Сармановский</c:v>
                </c:pt>
              </c:strCache>
            </c:strRef>
          </c:cat>
          <c:val>
            <c:numRef>
              <c:f>'I Зона (абоненты ЕМСЭД)'!$D$2:$D$6</c:f>
              <c:numCache>
                <c:formatCode>0%</c:formatCode>
                <c:ptCount val="5"/>
                <c:pt idx="0">
                  <c:v>0.97972972972972971</c:v>
                </c:pt>
                <c:pt idx="1">
                  <c:v>0.97169811320754718</c:v>
                </c:pt>
                <c:pt idx="2">
                  <c:v>0.88571428571428568</c:v>
                </c:pt>
                <c:pt idx="3">
                  <c:v>0.49847094801223241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11392"/>
        <c:axId val="112412928"/>
      </c:barChart>
      <c:catAx>
        <c:axId val="11241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12412928"/>
        <c:crosses val="autoZero"/>
        <c:auto val="1"/>
        <c:lblAlgn val="ctr"/>
        <c:lblOffset val="100"/>
        <c:noMultiLvlLbl val="0"/>
      </c:catAx>
      <c:valAx>
        <c:axId val="112412928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112411392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7BB-B411-4750-A81B-0942BC5598D1}" type="datetimeFigureOut">
              <a:rPr lang="ru-RU" smtClean="0"/>
              <a:t>17.08.2012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4300"/>
            <a:ext cx="430688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275" y="6464300"/>
            <a:ext cx="430847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47D38-A0F1-4B4F-A387-4F05DDB0B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3490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567" y="0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1F1C7E06-78EF-4177-93CC-1143B0BFE051}" type="datetimeFigureOut">
              <a:rPr lang="ru-RU" smtClean="0"/>
              <a:pPr/>
              <a:t>17.08.2012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398838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32666"/>
            <a:ext cx="7951470" cy="3062526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567" y="6463757"/>
            <a:ext cx="4307047" cy="340281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DD1D0867-0927-47CD-9DF8-0DB54DF64A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3728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79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7564-B267-436D-8D1A-8C9EE2EC9E5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124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42FE6C-D19B-42A4-9F7E-676F15E90450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D0867-0927-47CD-9DF8-0DB54DF64A0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4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  <a:prstGeom prst="rect">
            <a:avLst/>
          </a:prstGeo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  <a:prstGeom prst="rect">
            <a:avLst/>
          </a:prstGeo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9/18/2006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Описание: Описание: C:\Users\micadmin\AppData\Local\Microsoft\Windows\Temporary Internet Files\Content.Word\etat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329411"/>
            <a:ext cx="1368151" cy="29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=Work=\Презентации-доклады\Лого\etat_4x3[1]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743200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ИСПОЛЬЗОВАНИЕ ИНФОРМАЦИОННЫХ И КОММУНИКАЦИОННЫХ ТЕХНОЛОГИЙ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 МУНИЦИПАЛЬНЫХ РАЙОНАХ</a:t>
            </a:r>
            <a:b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r>
              <a:rPr lang="ru-R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РЕСПУБЛИКИ ТАТАРСТАН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96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ЭЛЕКТРОННЫЕ ЗАЯВЛЕНИЯ В ЗАГС</a:t>
            </a:r>
          </a:p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(июль 2012 года)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760133"/>
              </p:ext>
            </p:extLst>
          </p:nvPr>
        </p:nvGraphicFramePr>
        <p:xfrm>
          <a:off x="228600" y="1600200"/>
          <a:ext cx="8534401" cy="341749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Электронных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Сармановский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93,8%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Актанышский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Мензелинский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Тукаевский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89,7%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352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ЗЕМЛЯ МНОГОДЕТНЫМ</a:t>
            </a:r>
            <a:endParaRPr lang="ru-RU" sz="27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74904"/>
              </p:ext>
            </p:extLst>
          </p:nvPr>
        </p:nvGraphicFramePr>
        <p:xfrm>
          <a:off x="152400" y="1295400"/>
          <a:ext cx="8534401" cy="3417490"/>
        </p:xfrm>
        <a:graphic>
          <a:graphicData uri="http://schemas.openxmlformats.org/drawingml/2006/table">
            <a:tbl>
              <a:tblPr firstRow="1" firstCol="1" bandRow="1"/>
              <a:tblGrid>
                <a:gridCol w="457200"/>
                <a:gridCol w="2438400"/>
                <a:gridCol w="2438400"/>
                <a:gridCol w="3200401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Подано</a:t>
                      </a:r>
                      <a:r>
                        <a:rPr lang="ru-RU" sz="2000" b="1" i="0" u="none" strike="noStrike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заявлений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</a:t>
                      </a: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заявлений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через 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Актанышский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Сармановский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Тукаевский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EF7B9"/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Муслюмовский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Мензелинский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198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304801" y="685800"/>
            <a:ext cx="3095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ЦЕЛЬ: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990600"/>
            <a:ext cx="89916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+mj-lt"/>
                <a:cs typeface="+mn-cs"/>
              </a:rPr>
              <a:t>Придать гласность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+mn-cs"/>
              </a:rPr>
              <a:t>проблемам населения на общедоступном ресурсе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-12699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</a:rPr>
              <a:t>«НАРОДНЫЙ КОНТРОЛЬ»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3175" y="381000"/>
            <a:ext cx="9144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электронные уведомления от населения об актуальных проблемах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/>
          <a:srcRect t="10371"/>
          <a:stretch/>
        </p:blipFill>
        <p:spPr bwMode="auto">
          <a:xfrm>
            <a:off x="304801" y="1447800"/>
            <a:ext cx="6781800" cy="225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55852"/>
            <a:ext cx="4114800" cy="187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0" y="4343400"/>
            <a:ext cx="9144000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Указ Президента Республики Татарстан от 01.06.2012 № УП-408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 государственной системе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еспублики Татарстан «Народный контроль»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Постановление Кабинета Министров Республики  Татарстан от 10.08.2012 № 676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«Об электронном взаимодействии граждан,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ИОГВ и ОМС РТ в рамках функционирования государственной информационной системы «Народный контроль»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0115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152400"/>
            <a:ext cx="4267200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53988" y="1565275"/>
            <a:ext cx="9450388" cy="5368925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«Народный контроль»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3" name="Содержимое 6"/>
          <p:cNvSpPr txBox="1">
            <a:spLocks noGrp="1"/>
          </p:cNvSpPr>
          <p:nvPr>
            <p:ph idx="1"/>
          </p:nvPr>
        </p:nvSpPr>
        <p:spPr>
          <a:xfrm>
            <a:off x="395536" y="1412776"/>
            <a:ext cx="822960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2 419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уведомлений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38 018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поддержавших пользователей</a:t>
            </a:r>
          </a:p>
          <a:p>
            <a:r>
              <a:rPr lang="ru-RU" sz="4400" b="1" dirty="0" smtClean="0">
                <a:solidFill>
                  <a:srgbClr val="FFC000"/>
                </a:solidFill>
              </a:rPr>
              <a:t>1 128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 работе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275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запланировано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rgbClr val="FFC000"/>
                </a:solidFill>
              </a:rPr>
              <a:t>370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«мотивированный отказ»</a:t>
            </a:r>
          </a:p>
          <a:p>
            <a:pPr>
              <a:spcBef>
                <a:spcPts val="600"/>
              </a:spcBef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646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решено</a:t>
            </a:r>
          </a:p>
        </p:txBody>
      </p:sp>
    </p:spTree>
    <p:extLst>
      <p:ext uri="{BB962C8B-B14F-4D97-AF65-F5344CB8AC3E}">
        <p14:creationId xmlns:p14="http://schemas.microsoft.com/office/powerpoint/2010/main" val="108935479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в разрезе территорий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66958"/>
              </p:ext>
            </p:extLst>
          </p:nvPr>
        </p:nvGraphicFramePr>
        <p:xfrm>
          <a:off x="0" y="1447800"/>
          <a:ext cx="8915400" cy="2135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14"/>
                <a:gridCol w="2039588"/>
                <a:gridCol w="758757"/>
                <a:gridCol w="787941"/>
                <a:gridCol w="838200"/>
                <a:gridCol w="1155970"/>
                <a:gridCol w="1434830"/>
                <a:gridCol w="1600200"/>
              </a:tblGrid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Муниципальный район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Всего заявок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 работе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Решено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Запланировано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Мотивированный отказ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Оценка пользователей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Актанышский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+2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9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Тукаевский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</a:t>
                      </a:r>
                      <a:endParaRPr lang="ru-RU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Мензелинский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+5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Муслюмовский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Сармановский</a:t>
                      </a:r>
                      <a:endParaRPr lang="ru-RU" sz="1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i="0" u="none" strike="noStrike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ru-RU" sz="1800" b="1" i="0" u="none" strike="noStrike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66209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Актанышский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МР</a:t>
            </a:r>
            <a:endParaRPr lang="ru-RU" sz="2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724400" y="975954"/>
            <a:ext cx="4191000" cy="1877437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МИНИСТЕРСТВО </a:t>
            </a:r>
            <a:r>
              <a:rPr lang="ru-RU" sz="1200" cap="all" dirty="0">
                <a:solidFill>
                  <a:srgbClr val="000000"/>
                </a:solidFill>
                <a:latin typeface="Tahoma"/>
              </a:rPr>
              <a:t>ЭКОЛОГИИ И ПРИРОДНЫХ РЕСУРСОВ РЕСПУБЛИКИ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ТАТАРСТАН</a:t>
            </a:r>
          </a:p>
          <a:p>
            <a:pPr eaLnBrk="1" hangingPunct="1"/>
            <a:r>
              <a:rPr lang="ru-RU" sz="1200" cap="all" dirty="0">
                <a:solidFill>
                  <a:srgbClr val="63A8D3"/>
                </a:solidFill>
                <a:latin typeface="Tahoma"/>
              </a:rPr>
              <a:t>21.06.20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12 </a:t>
            </a:r>
            <a:r>
              <a:rPr lang="ru-RU" sz="1200" cap="all" dirty="0">
                <a:solidFill>
                  <a:srgbClr val="63A8D3"/>
                </a:solidFill>
                <a:latin typeface="Tahoma"/>
              </a:rPr>
              <a:t>В 15:38</a:t>
            </a:r>
          </a:p>
          <a:p>
            <a:pPr eaLnBrk="1" hangingPunct="1"/>
            <a:r>
              <a:rPr lang="ru-RU" sz="2000" dirty="0"/>
              <a:t>Свалка ликвидирована в соответствии с предписанием инспектора Министерства экологии и природных ресурсов РТ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3" y="894608"/>
            <a:ext cx="3962400" cy="566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351" y="3048000"/>
            <a:ext cx="3279098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13300" y="5643017"/>
            <a:ext cx="4102100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Решение принято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7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50" y="27948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>
                <a:solidFill>
                  <a:schemeClr val="accent1">
                    <a:lumMod val="75000"/>
                  </a:schemeClr>
                </a:solidFill>
              </a:rPr>
              <a:t>Актанышский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 МР</a:t>
            </a:r>
            <a:endParaRPr lang="ru-RU" sz="2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86400" y="5620344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4655"/>
            <a:ext cx="3962400" cy="57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81000" y="6041242"/>
            <a:ext cx="3484034" cy="646331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142" y="914400"/>
            <a:ext cx="45624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337142" y="846625"/>
            <a:ext cx="4298032" cy="1391750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11" y="2590800"/>
            <a:ext cx="4419600" cy="2536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316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Тукаевский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МР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67145" y="5257800"/>
            <a:ext cx="4191000" cy="1200329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/>
              <a:t>При въезде в деревню</a:t>
            </a:r>
            <a:r>
              <a:rPr lang="ru-RU" sz="1200" dirty="0" smtClean="0"/>
              <a:t>, обновили </a:t>
            </a:r>
            <a:r>
              <a:rPr lang="ru-RU" sz="1200" dirty="0"/>
              <a:t>дорожное покрытие</a:t>
            </a:r>
            <a:r>
              <a:rPr lang="ru-RU" sz="1200" dirty="0" smtClean="0"/>
              <a:t>, Но </a:t>
            </a:r>
            <a:r>
              <a:rPr lang="ru-RU" sz="1200" dirty="0"/>
              <a:t>скорость автомобилей возросла в разы ,из за ровной дороги с новым </a:t>
            </a:r>
            <a:r>
              <a:rPr lang="ru-RU" sz="1200" dirty="0" err="1" smtClean="0"/>
              <a:t>асфальтом.р</a:t>
            </a:r>
            <a:r>
              <a:rPr lang="ru-RU" sz="1200" dirty="0" smtClean="0"/>
              <a:t> </a:t>
            </a:r>
            <a:r>
              <a:rPr lang="ru-RU" sz="1200" dirty="0" err="1" smtClean="0"/>
              <a:t>азметки</a:t>
            </a:r>
            <a:r>
              <a:rPr lang="ru-RU" sz="1200" dirty="0" smtClean="0"/>
              <a:t> </a:t>
            </a:r>
            <a:r>
              <a:rPr lang="ru-RU" sz="1200" dirty="0"/>
              <a:t>и дорожные указатели никто не сделал .. А на этой дороге очень оживленно бегают дети и бывают животные. Необходимо </a:t>
            </a:r>
            <a:r>
              <a:rPr lang="ru-RU" sz="1200" dirty="0" smtClean="0"/>
              <a:t>хотя бы </a:t>
            </a:r>
            <a:r>
              <a:rPr lang="ru-RU" sz="1200" dirty="0"/>
              <a:t>лежащий полицейский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540770"/>
            <a:ext cx="3657600" cy="464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540770"/>
            <a:ext cx="3400424" cy="29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7" y="2667000"/>
            <a:ext cx="3028950" cy="221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334000" y="5150078"/>
            <a:ext cx="3376303" cy="707886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Отчет</a:t>
            </a:r>
            <a:r>
              <a:rPr lang="ru-RU" sz="2000" b="1" dirty="0" smtClean="0"/>
              <a:t> о проделанной работе</a:t>
            </a:r>
          </a:p>
          <a:p>
            <a:pPr eaLnBrk="1" hangingPunct="1"/>
            <a:r>
              <a:rPr lang="ru-RU" sz="2000" b="1" dirty="0" smtClean="0">
                <a:solidFill>
                  <a:srgbClr val="C00000"/>
                </a:solidFill>
              </a:rPr>
              <a:t>отсутствует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7600" y="6096000"/>
            <a:ext cx="1385887" cy="6237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824537" y="6146259"/>
            <a:ext cx="2684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800" b="1" dirty="0">
                <a:solidFill>
                  <a:srgbClr val="C00000"/>
                </a:solidFill>
              </a:rPr>
              <a:t>В работе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95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4905" y="32939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</a:rPr>
              <a:t>Мензелинский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 МР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5" y="762000"/>
            <a:ext cx="3850934" cy="557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514555" y="1828800"/>
            <a:ext cx="4394695" cy="2185214"/>
          </a:xfrm>
          <a:prstGeom prst="rect">
            <a:avLst/>
          </a:prstGeom>
          <a:noFill/>
          <a:ln w="41275">
            <a:solidFill>
              <a:srgbClr val="C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200" cap="all" dirty="0">
                <a:solidFill>
                  <a:srgbClr val="000000"/>
                </a:solidFill>
                <a:latin typeface="Tahoma"/>
              </a:rPr>
              <a:t>ИСПОЛНИТЕЛЬНЫЙ КОМИТЕТ МЕНЗЕЛИНСКОГО МУНИЦИПАЛЬНОГО </a:t>
            </a:r>
            <a:r>
              <a:rPr lang="ru-RU" sz="1200" cap="all" dirty="0" smtClean="0">
                <a:solidFill>
                  <a:srgbClr val="000000"/>
                </a:solidFill>
                <a:latin typeface="Tahoma"/>
              </a:rPr>
              <a:t>РАЙОНА </a:t>
            </a:r>
            <a:r>
              <a:rPr lang="ru-RU" sz="1200" cap="all" dirty="0">
                <a:solidFill>
                  <a:srgbClr val="63A8D3"/>
                </a:solidFill>
                <a:latin typeface="Tahoma"/>
              </a:rPr>
              <a:t>14.08.2012 В </a:t>
            </a:r>
            <a:r>
              <a:rPr lang="ru-RU" sz="1200" cap="all" dirty="0" smtClean="0">
                <a:solidFill>
                  <a:srgbClr val="63A8D3"/>
                </a:solidFill>
                <a:latin typeface="Tahoma"/>
              </a:rPr>
              <a:t>12:20</a:t>
            </a:r>
          </a:p>
          <a:p>
            <a:pPr eaLnBrk="1" hangingPunct="1"/>
            <a:endParaRPr lang="ru-RU" sz="1200" cap="all" dirty="0" smtClean="0">
              <a:solidFill>
                <a:srgbClr val="63A8D3"/>
              </a:solidFill>
              <a:latin typeface="Tahoma"/>
            </a:endParaRPr>
          </a:p>
          <a:p>
            <a:pPr eaLnBrk="1" hangingPunct="1"/>
            <a:r>
              <a:rPr lang="ru-RU" sz="2000" dirty="0"/>
              <a:t>Данный участок автодороги находится на балансе ГУ "</a:t>
            </a:r>
            <a:r>
              <a:rPr lang="ru-RU" sz="2000" dirty="0" err="1"/>
              <a:t>Главтатдортранс</a:t>
            </a:r>
            <a:r>
              <a:rPr lang="ru-RU" sz="2000" dirty="0"/>
              <a:t> РТ", </a:t>
            </a:r>
            <a:r>
              <a:rPr lang="ru-RU" sz="2000" dirty="0">
                <a:solidFill>
                  <a:srgbClr val="C00000"/>
                </a:solidFill>
              </a:rPr>
              <a:t>поэтому район лишь ходатайствует о включении в план дорожных работ на 2013 год вышеуказанный участок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47095" y="4734296"/>
            <a:ext cx="436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Статус: </a:t>
            </a:r>
            <a:r>
              <a:rPr lang="ru-RU" sz="2400" b="1" dirty="0">
                <a:solidFill>
                  <a:srgbClr val="C00000"/>
                </a:solidFill>
              </a:rPr>
              <a:t>Мотивированный отказ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43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Планирование финансирования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 итогам рейтинга проблем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в «Народном контроле»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51514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2284274"/>
            <a:ext cx="4552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Система позволит </a:t>
            </a:r>
            <a:r>
              <a:rPr lang="ru-RU" sz="3600" b="1" dirty="0" smtClean="0">
                <a:solidFill>
                  <a:srgbClr val="C00000"/>
                </a:solidFill>
              </a:rPr>
              <a:t>гражданам участвовать в бюджетном процессе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33800" y="1905000"/>
            <a:ext cx="685800" cy="4886325"/>
          </a:xfrm>
          <a:prstGeom prst="rect">
            <a:avLst/>
          </a:prstGeom>
          <a:noFill/>
          <a:ln w="666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62800" y="6356352"/>
            <a:ext cx="1524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669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74958" y="319253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" name="Овал 2"/>
          <p:cNvSpPr/>
          <p:nvPr/>
        </p:nvSpPr>
        <p:spPr>
          <a:xfrm>
            <a:off x="5105400" y="31137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" name="Овал 3"/>
          <p:cNvSpPr/>
          <p:nvPr/>
        </p:nvSpPr>
        <p:spPr>
          <a:xfrm>
            <a:off x="6472741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Овал 4"/>
          <p:cNvSpPr/>
          <p:nvPr/>
        </p:nvSpPr>
        <p:spPr>
          <a:xfrm>
            <a:off x="412873" y="430282"/>
            <a:ext cx="1989168" cy="1989068"/>
          </a:xfrm>
          <a:prstGeom prst="ellipse">
            <a:avLst/>
          </a:prstGeom>
          <a:solidFill>
            <a:schemeClr val="bg1">
              <a:alpha val="6000"/>
            </a:schemeClr>
          </a:solidFill>
          <a:ln w="31750" cap="rnd">
            <a:solidFill>
              <a:schemeClr val="bg1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6" name="TextBox 5"/>
          <p:cNvSpPr txBox="1"/>
          <p:nvPr/>
        </p:nvSpPr>
        <p:spPr>
          <a:xfrm>
            <a:off x="4572000" y="4992469"/>
            <a:ext cx="2602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Мобильная версия Портала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Администратор\Documents\___СОРТИРОВАТЬ\IMG_146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0937"/>
            <a:ext cx="1587563" cy="211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36" y="707801"/>
            <a:ext cx="1943705" cy="164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crepedroid.org/images/people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711" y="655788"/>
            <a:ext cx="2400239" cy="22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5" descr="http://www.compedgemedia.com/images/Callcenter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69670" y="3672675"/>
            <a:ext cx="1645130" cy="120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TextBox 12"/>
          <p:cNvSpPr txBox="1"/>
          <p:nvPr/>
        </p:nvSpPr>
        <p:spPr>
          <a:xfrm>
            <a:off x="381000" y="2341086"/>
            <a:ext cx="2532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Инфоматы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–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терминалы получения электронных услуг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01553" y="2580382"/>
            <a:ext cx="1385047" cy="2286000"/>
            <a:chOff x="5410200" y="1954198"/>
            <a:chExt cx="1477383" cy="2438400"/>
          </a:xfrm>
        </p:grpSpPr>
        <p:pic>
          <p:nvPicPr>
            <p:cNvPr id="15" name="Рисунок 3" descr="E:\ТЕМП\mPorta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10200" y="1954198"/>
              <a:ext cx="147738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F:\=Work=\Презентации-доклады\Презентация МИС\Электронный Татарстан\Медведеву\фотография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418" y="3117850"/>
              <a:ext cx="676732" cy="1015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6400800" y="2366486"/>
            <a:ext cx="2552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Портал государственных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и муниципальных услуг</a:t>
            </a:r>
          </a:p>
          <a:p>
            <a:pPr algn="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uslugi.tatarstan.ru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488" y="3581400"/>
            <a:ext cx="1922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В местах массового пребывания людей на всей территории Татарстана 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3886200"/>
            <a:ext cx="217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0,5 млн. посетителей, </a:t>
            </a:r>
            <a:b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2,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8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млн. страниц просматривается ежемесячно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2988" y="5552182"/>
            <a:ext cx="1922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Доступна каждому сотовому абоненту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5646003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Ежедневная и круглосуточная помощь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4979253"/>
            <a:ext cx="2327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Контакт-центр </a:t>
            </a:r>
            <a:b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для населения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97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627996" y="3200400"/>
            <a:ext cx="5387592" cy="3513647"/>
            <a:chOff x="3071988" y="2837786"/>
            <a:chExt cx="5943600" cy="387626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0" y="2837786"/>
              <a:ext cx="4791559" cy="3867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3071988" y="2837786"/>
              <a:ext cx="5943600" cy="387626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Результаты межведомственного взаимодействия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</a:rPr>
              <a:t>c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июля по 15 августа 2012 года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696" y="2613898"/>
            <a:ext cx="864567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10 580</a:t>
            </a:r>
            <a:r>
              <a:rPr sz="6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Электронных запроса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Более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65,4%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запросов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Росреестр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34,6%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 иные органы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0395" y="1217712"/>
            <a:ext cx="8626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</a:rPr>
              <a:t>567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пользователей ФОИВ, ОГВ и ОМС РТ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258556" y="6492875"/>
            <a:ext cx="381000" cy="365125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9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60873"/>
              </p:ext>
            </p:extLst>
          </p:nvPr>
        </p:nvGraphicFramePr>
        <p:xfrm>
          <a:off x="266699" y="783310"/>
          <a:ext cx="8648701" cy="340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523"/>
                <a:gridCol w="2185378"/>
                <a:gridCol w="1371600"/>
                <a:gridCol w="1506578"/>
                <a:gridCol w="1552331"/>
                <a:gridCol w="1589291"/>
              </a:tblGrid>
              <a:tr h="3037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Поставщик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Ответ/Отказ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</a:t>
                      </a:r>
                      <a:endParaRPr lang="ru-RU" sz="2000" b="1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Без нарушения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С нарушением сроков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Азнакаевский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Альметьевский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230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Бугульминский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7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ru-RU" sz="17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Лениногорский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Заинский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Нижнекамский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Бавлинский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Черемшанский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Ютазинский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7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88406"/>
              </p:ext>
            </p:extLst>
          </p:nvPr>
        </p:nvGraphicFramePr>
        <p:xfrm>
          <a:off x="380999" y="4795723"/>
          <a:ext cx="5410200" cy="1452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84"/>
                <a:gridCol w="4236678"/>
                <a:gridCol w="832338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У ОМС</a:t>
                      </a:r>
                      <a:r>
                        <a:rPr lang="ru-RU" sz="2400" b="1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сведения запрашивают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0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 палата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233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Внутрирайонные</a:t>
                      </a:r>
                      <a:r>
                        <a:rPr lang="ru-RU" sz="20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запросы</a:t>
                      </a:r>
                      <a:endParaRPr lang="ru-RU" sz="2000" b="1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Министерство экологии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ИСПОЛНЕНИЕ МЕЖВЕДОМСВТЕННЫХ ЗАПРОСОВ</a:t>
            </a:r>
          </a:p>
        </p:txBody>
      </p:sp>
    </p:spTree>
    <p:extLst>
      <p:ext uri="{BB962C8B-B14F-4D97-AF65-F5344CB8AC3E}">
        <p14:creationId xmlns:p14="http://schemas.microsoft.com/office/powerpoint/2010/main" val="33625035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60112"/>
              </p:ext>
            </p:extLst>
          </p:nvPr>
        </p:nvGraphicFramePr>
        <p:xfrm>
          <a:off x="419100" y="679240"/>
          <a:ext cx="6438900" cy="3206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32"/>
                <a:gridCol w="3018509"/>
                <a:gridCol w="2876259"/>
              </a:tblGrid>
              <a:tr h="2814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Потребитель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 запросов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Азнакаевский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Альметьевский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780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Бугульминский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Лениногорский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Нижнекамский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Бавлинский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Черемшанский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7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Ютазинский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15738"/>
              </p:ext>
            </p:extLst>
          </p:nvPr>
        </p:nvGraphicFramePr>
        <p:xfrm>
          <a:off x="380999" y="4345931"/>
          <a:ext cx="6477000" cy="1978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460"/>
                <a:gridCol w="5193270"/>
                <a:gridCol w="875270"/>
              </a:tblGrid>
              <a:tr h="384829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ОМС</a:t>
                      </a:r>
                      <a:r>
                        <a:rPr lang="ru-RU" sz="24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НАПРАВЛЯЮТ ЗАПРОСЫ В АДРЕС</a:t>
                      </a:r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</a:t>
                      </a:r>
                      <a:r>
                        <a:rPr lang="ru-RU" sz="2000" b="1" i="0" u="none" strike="noStrike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Росреестра</a:t>
                      </a:r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по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1190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4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Федеральная кадастровая палата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715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Управление Федеральной налоговой службы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Внутрирайонные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Минкультуры РТ</a:t>
                      </a: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3704" marR="3704" marT="3704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13" y="-7342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ЗАПРОСЫ ОТ ОМС</a:t>
            </a:r>
          </a:p>
        </p:txBody>
      </p:sp>
    </p:spTree>
    <p:extLst>
      <p:ext uri="{BB962C8B-B14F-4D97-AF65-F5344CB8AC3E}">
        <p14:creationId xmlns:p14="http://schemas.microsoft.com/office/powerpoint/2010/main" val="36506676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37267"/>
            <a:ext cx="4261744" cy="5966442"/>
          </a:xfrm>
          <a:prstGeom prst="rect">
            <a:avLst/>
          </a:prstGeom>
          <a:noFill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4393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ЭЛЕКТРОННЫЙ ДОКУМЕНТООБОРОТ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9600" y="605599"/>
            <a:ext cx="4495800" cy="564280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52400" y="837406"/>
            <a:ext cx="8915399" cy="53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3 200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организаций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5,5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документов объемом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Тб</a:t>
            </a:r>
            <a:endParaRPr lang="ru-RU" sz="3200" b="1" dirty="0">
              <a:solidFill>
                <a:srgbClr val="C00000"/>
              </a:solidFill>
              <a:latin typeface="+mn-lt"/>
              <a:cs typeface="Tahoma" pitchFamily="34" charset="0"/>
            </a:endParaRP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11,7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млн.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Ежедневно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+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7,5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новых документов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  <a:t>и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ahoma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16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резолюций</a:t>
            </a:r>
          </a:p>
          <a:p>
            <a:pPr marL="457200" indent="-457200">
              <a:spcBef>
                <a:spcPts val="2800"/>
              </a:spcBef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31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ahoma" pitchFamily="34" charset="0"/>
              </a:rPr>
              <a:t>тыс.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учетных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записей пользователей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из них более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  <a:cs typeface="Tahoma" pitchFamily="34" charset="0"/>
              </a:rPr>
              <a:t>2,5 тыс.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ahoma" pitchFamily="34" charset="0"/>
              </a:rPr>
              <a:t>– сотрудники исполкомов и администраций муниципальных районов</a:t>
            </a:r>
          </a:p>
        </p:txBody>
      </p:sp>
    </p:spTree>
    <p:extLst>
      <p:ext uri="{BB962C8B-B14F-4D97-AF65-F5344CB8AC3E}">
        <p14:creationId xmlns:p14="http://schemas.microsoft.com/office/powerpoint/2010/main" val="29932383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310917"/>
              </p:ext>
            </p:extLst>
          </p:nvPr>
        </p:nvGraphicFramePr>
        <p:xfrm>
          <a:off x="1062378" y="388273"/>
          <a:ext cx="7367587" cy="507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28800" y="5334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40 из 34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122221" y="5334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69 из 54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5348189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60 из 63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440382" y="533400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67 из 47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5334000"/>
            <a:ext cx="124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145 из 76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00" y="6197769"/>
            <a:ext cx="7239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1 учетная запись – </a:t>
            </a:r>
            <a:r>
              <a:rPr lang="ru-RU" sz="2700" b="1" dirty="0" smtClean="0">
                <a:solidFill>
                  <a:srgbClr val="C00000"/>
                </a:solidFill>
              </a:rPr>
              <a:t>180 рублей в месяц</a:t>
            </a:r>
            <a:endParaRPr lang="ru-RU" sz="27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32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ВНУТРЕННИЙ ДОКУМЕНТООБОРОТ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93217"/>
              </p:ext>
            </p:extLst>
          </p:nvPr>
        </p:nvGraphicFramePr>
        <p:xfrm>
          <a:off x="228600" y="990600"/>
          <a:ext cx="8610600" cy="3034644"/>
        </p:xfrm>
        <a:graphic>
          <a:graphicData uri="http://schemas.openxmlformats.org/drawingml/2006/table">
            <a:tbl>
              <a:tblPr>
                <a:solidFill>
                  <a:srgbClr val="FFFF99"/>
                </a:solidFill>
              </a:tblPr>
              <a:tblGrid>
                <a:gridCol w="2286000"/>
                <a:gridCol w="1828800"/>
                <a:gridCol w="2057400"/>
                <a:gridCol w="2438400"/>
              </a:tblGrid>
              <a:tr h="1158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</a:t>
                      </a:r>
                      <a:r>
                        <a:rPr lang="ru-RU" sz="2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муниципального района</a:t>
                      </a:r>
                    </a:p>
                  </a:txBody>
                  <a:tcPr marL="8909" marR="8909" marT="890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Всего документов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Из них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внутренние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Доля</a:t>
                      </a:r>
                      <a:r>
                        <a:rPr lang="ru-RU" sz="2200" b="1" i="0" u="none" strike="noStrike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 внутреннего документооборота</a:t>
                      </a:r>
                      <a:endParaRPr lang="ru-RU" sz="2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Тукаевский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7 047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Менее 1%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Муслюмовский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6 537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  <a:endParaRPr lang="ru-RU" sz="24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Актанышский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5 209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46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Мензелинский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4 721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55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B8"/>
                    </a:solidFill>
                  </a:tcPr>
                </a:tc>
              </a:tr>
              <a:tr h="374194">
                <a:tc>
                  <a:txBody>
                    <a:bodyPr/>
                    <a:lstStyle/>
                    <a:p>
                      <a:pPr algn="l" fontAlgn="b"/>
                      <a:r>
                        <a:rPr lang="ru-RU" sz="2200" b="0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Сармановский</a:t>
                      </a:r>
                      <a:endParaRPr lang="ru-RU" sz="2200" b="0" i="0" u="none" strike="noStrike" kern="1200" dirty="0">
                        <a:solidFill>
                          <a:srgbClr val="36609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4 716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7B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09" marR="8909" marT="89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B8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48" y="568596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В среднем по Республике Татарстан –</a:t>
            </a:r>
            <a:r>
              <a:rPr lang="ru-RU" sz="3100" b="1" dirty="0" smtClean="0">
                <a:solidFill>
                  <a:srgbClr val="D2A000"/>
                </a:solidFill>
              </a:rPr>
              <a:t>2</a:t>
            </a:r>
            <a:r>
              <a:rPr lang="en-US" sz="3100" b="1" dirty="0" smtClean="0">
                <a:solidFill>
                  <a:srgbClr val="D2A000"/>
                </a:solidFill>
              </a:rPr>
              <a:t>,6</a:t>
            </a:r>
            <a:r>
              <a:rPr lang="ru-RU" sz="3100" b="1" dirty="0" smtClean="0">
                <a:solidFill>
                  <a:srgbClr val="D2A000"/>
                </a:solidFill>
              </a:rPr>
              <a:t>%</a:t>
            </a:r>
            <a:endParaRPr lang="ru-RU" sz="3100" b="1" dirty="0">
              <a:solidFill>
                <a:srgbClr val="D2A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78849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Министерство информатизации и связи РТ –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5%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336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436014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среднем по Республике Татарстан – </a:t>
            </a:r>
            <a:r>
              <a:rPr lang="ru-RU" sz="3200" b="1" dirty="0" smtClean="0">
                <a:solidFill>
                  <a:srgbClr val="D2A000"/>
                </a:solidFill>
              </a:rPr>
              <a:t>62%</a:t>
            </a:r>
            <a:endParaRPr lang="ru-RU" sz="3200" b="1" dirty="0">
              <a:solidFill>
                <a:srgbClr val="D2A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407269"/>
              </p:ext>
            </p:extLst>
          </p:nvPr>
        </p:nvGraphicFramePr>
        <p:xfrm>
          <a:off x="381000" y="338138"/>
          <a:ext cx="8205787" cy="598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6684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ПОРУЧЕНИЕ ПРЕЗИДЕНТА РЕСПУБЛИКИ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" y="762000"/>
            <a:ext cx="89154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ПОВЫСИТЬ ЭФФЕКИВНОСТЬ ИСПОЛЬЗОВАНИЯ ЭЛЕКТРОННОГО ДОКУМЕНТООБОРОТА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П. 6 ПРОТОКОЛА СОВЕЩАНИЯ У ПРЕЗИДЕНТА РТ ОТ 05.05.2012 № 18-ПР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2" descr="C:\Users\Vlad\Desktop\!Output\ve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837" y="3073691"/>
            <a:ext cx="2485363" cy="3479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505200"/>
            <a:ext cx="360045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 r="44726" b="16365"/>
          <a:stretch/>
        </p:blipFill>
        <p:spPr bwMode="auto">
          <a:xfrm>
            <a:off x="6178111" y="2044596"/>
            <a:ext cx="1312814" cy="102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sdmania.ru/uploads/posts/2011-05/1305031403_psd-check-and-cross-icons12802151024-p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4" t="19035" r="2968" b="17266"/>
          <a:stretch/>
        </p:blipFill>
        <p:spPr bwMode="auto">
          <a:xfrm>
            <a:off x="1718996" y="1993106"/>
            <a:ext cx="1180605" cy="13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4176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-103717"/>
            <a:ext cx="9144000" cy="119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Посещаемость Портала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государственных и муниципальных услуг РТ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82399"/>
              </p:ext>
            </p:extLst>
          </p:nvPr>
        </p:nvGraphicFramePr>
        <p:xfrm>
          <a:off x="152401" y="1011767"/>
          <a:ext cx="8839199" cy="544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99"/>
                <a:gridCol w="1143000"/>
                <a:gridCol w="1219200"/>
                <a:gridCol w="1066800"/>
                <a:gridCol w="1143000"/>
                <a:gridCol w="1143000"/>
                <a:gridCol w="1066800"/>
              </a:tblGrid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2012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baseline="0" dirty="0" smtClean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ПОКАЗАТЕЛЬ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0" latin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  <a:endParaRPr lang="ru-RU" sz="20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МАЙ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ИЮНЬ</a:t>
                      </a:r>
                      <a:endParaRPr lang="ru-RU" sz="20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ИЮЛЬ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22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КОЛИЧЕСТВО СЕАНСОВ,</a:t>
                      </a:r>
                      <a:b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ПОСЕЩЕНИЙ ПОРТАЛА 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488 000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557 520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495 385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817 976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776 810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800 092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196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УНИКАЛЬНЫЕ ПОСЕТИТЕЛИ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183 700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199 339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190 323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286 992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262 871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267 583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24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ПРОСМОТРЕННЫЕ</a:t>
                      </a: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СТРАНИЦЫ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</a:t>
                      </a:r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36</a:t>
                      </a:r>
                      <a:endParaRPr lang="ru-RU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</a:t>
                      </a:r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,59</a:t>
                      </a:r>
                      <a:b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</a:b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  <a:endParaRPr lang="en-US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2,20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5,02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4,92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708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ПРЯМОЙ ТРАФИК </a:t>
                      </a:r>
                    </a:p>
                    <a:p>
                      <a:pPr algn="r" eaLnBrk="0" hangingPunct="0"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(знают адрес Портала)</a:t>
                      </a:r>
                    </a:p>
                  </a:txBody>
                  <a:tcPr marT="60864" marB="60864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17,80%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17,20%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17,00%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18,09%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18,45%</a:t>
                      </a:r>
                      <a:endParaRPr lang="ru-RU" sz="2000" b="1" kern="1200" baseline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18,88%</a:t>
                      </a:r>
                      <a:endParaRPr lang="ru-RU" sz="2000" b="1" kern="1200" baseline="0" dirty="0"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T="60864" marB="60864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3884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9144000" cy="548217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hangingPunct="0">
              <a:spcBef>
                <a:spcPts val="0"/>
              </a:spcBef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ЭЛЕКТРОННЫЕ И ИНТЕРАКТИВНЫЕ УСЛУГИ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732412"/>
              </p:ext>
            </p:extLst>
          </p:nvPr>
        </p:nvGraphicFramePr>
        <p:xfrm>
          <a:off x="228600" y="541867"/>
          <a:ext cx="8724900" cy="6129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1"/>
                <a:gridCol w="1104899"/>
                <a:gridCol w="1371600"/>
                <a:gridCol w="1143000"/>
                <a:gridCol w="1143000"/>
                <a:gridCol w="1275992"/>
                <a:gridCol w="1352908"/>
              </a:tblGrid>
              <a:tr h="497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endParaRPr lang="ru-RU" sz="2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ПОКАЗАТЕЛЬ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МАЙ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ИЮНЬ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ИЮЛЬ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09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ЗАПРОСЫ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571 536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697 769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649 866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815 255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765 681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807 775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508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ЗАЯВЛЕНИЯ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14 071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12 142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11 714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10 409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11 281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12 095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038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ЗАПИСИ В ОЧЕРЕДЬ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160 241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192 669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236 999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330 779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309 088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281 651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884">
                <a:tc rowSpan="2"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83 549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103 157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109 963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143 936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175 868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169 818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5845">
                <a:tc vMerge="1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8ED5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  <a:endParaRPr lang="ru-R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61,2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млн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10468">
                <a:tc>
                  <a:txBody>
                    <a:bodyPr/>
                    <a:lstStyle/>
                    <a:p>
                      <a:pPr algn="r" eaLnBrk="0" hangingPunct="0"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оказанных</a:t>
                      </a:r>
                      <a:r>
                        <a:rPr lang="ru-RU" sz="16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услуг</a:t>
                      </a:r>
                      <a:endParaRPr lang="ru-RU" sz="16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829 397</a:t>
                      </a: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1 005 737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1 008 542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321 010</a:t>
                      </a:r>
                      <a:endParaRPr lang="ru-RU" sz="18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3" marB="45713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1 261 918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1 271 339</a:t>
                      </a:r>
                    </a:p>
                  </a:txBody>
                  <a:tcPr marT="45713" marB="45713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58ED5">
                          <a:alpha val="0"/>
                        </a:srgb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850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4513" y="111895"/>
            <a:ext cx="8925540" cy="6669906"/>
            <a:chOff x="76200" y="155016"/>
            <a:chExt cx="7707585" cy="5759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70"/>
            <a:stretch/>
          </p:blipFill>
          <p:spPr bwMode="auto">
            <a:xfrm>
              <a:off x="76200" y="155016"/>
              <a:ext cx="7707585" cy="2787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868" b="-1"/>
            <a:stretch/>
          </p:blipFill>
          <p:spPr bwMode="auto">
            <a:xfrm>
              <a:off x="76200" y="2939934"/>
              <a:ext cx="7707585" cy="29748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6"/>
            <a:ext cx="2011680" cy="814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55026"/>
            <a:ext cx="2040152" cy="78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11895"/>
            <a:ext cx="9008226" cy="192472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5" y="2445117"/>
            <a:ext cx="8530245" cy="77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10" y="304800"/>
            <a:ext cx="2978016" cy="67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986240" y="232537"/>
            <a:ext cx="3064626" cy="817245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183773"/>
            <a:ext cx="9010053" cy="367422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600" y="2378826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2160"/>
            <a:ext cx="5881254" cy="358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33" y="3284122"/>
            <a:ext cx="6663267" cy="357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4051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38748" y="2382052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97287" y="2387139"/>
            <a:ext cx="2133600" cy="85991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12230"/>
            <a:ext cx="6874626" cy="34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886" y="4038600"/>
            <a:ext cx="281940" cy="2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68" y="4394664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4800600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abali.ru/wp-content/uploads/2011/03/galochka-check_128x12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891" y="5135882"/>
            <a:ext cx="256309" cy="2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13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643"/>
            <a:ext cx="9144000" cy="897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СОХРАНЕНИЕ ДАННЫХ БАНКОВСКОЙ КАРТЫ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85800"/>
            <a:ext cx="8629650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26" y="2794461"/>
            <a:ext cx="6534150" cy="8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4130319"/>
            <a:ext cx="5534025" cy="2483562"/>
          </a:xfrm>
          <a:prstGeom prst="rect">
            <a:avLst/>
          </a:prstGeom>
          <a:ln w="28575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514600" y="3969469"/>
            <a:ext cx="738448" cy="109591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409229" y="5461337"/>
            <a:ext cx="3685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</a:rPr>
              <a:t>Выбор сохраненной карты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в момент совершения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платежных операций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7926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0" r="13062"/>
          <a:stretch/>
        </p:blipFill>
        <p:spPr bwMode="auto">
          <a:xfrm>
            <a:off x="0" y="5975"/>
            <a:ext cx="9145558" cy="685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58" y="5974"/>
            <a:ext cx="9144000" cy="68520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48600" y="5969000"/>
            <a:ext cx="1219200" cy="76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557" y="3276600"/>
            <a:ext cx="10328191" cy="1599380"/>
            <a:chOff x="255318" y="4343400"/>
            <a:chExt cx="10072872" cy="212489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55318" y="4343400"/>
              <a:ext cx="8917955" cy="2057400"/>
            </a:xfrm>
            <a:prstGeom prst="rect">
              <a:avLst/>
            </a:prstGeom>
            <a:solidFill>
              <a:schemeClr val="bg1">
                <a:lumMod val="95000"/>
                <a:alpha val="91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009228" y="4382885"/>
              <a:ext cx="2023321" cy="208540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9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131</a:t>
              </a:r>
              <a:endParaRPr lang="ru-RU" sz="9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95600" y="4535286"/>
              <a:ext cx="7432590" cy="159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</a:rPr>
                <a:t>ЭЛЕКТРОННАЯ УСЛУГА ПРЕДСТАВЛЕНО НА ПОРТАЛЕ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506866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ИЗ НИХ </a:t>
            </a:r>
            <a:r>
              <a:rPr lang="ru-RU" sz="4800" b="1" dirty="0" smtClean="0">
                <a:solidFill>
                  <a:srgbClr val="C00000"/>
                </a:solidFill>
              </a:rPr>
              <a:t>47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 - МУНИЦИПАЛЬНЫЕ</a:t>
            </a:r>
          </a:p>
        </p:txBody>
      </p:sp>
    </p:spTree>
    <p:extLst>
      <p:ext uri="{BB962C8B-B14F-4D97-AF65-F5344CB8AC3E}">
        <p14:creationId xmlns:p14="http://schemas.microsoft.com/office/powerpoint/2010/main" val="8637140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63" y="177801"/>
            <a:ext cx="9601200" cy="61863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Наша цель -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>оказание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50%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+mn-lt"/>
                <a:cs typeface="+mn-cs"/>
              </a:rPr>
              <a:t>государственных услуг в электронном </a:t>
            </a:r>
            <a:r>
              <a:rPr lang="ru-RU" sz="3600" b="1" dirty="0" smtClean="0">
                <a:solidFill>
                  <a:srgbClr val="C00000"/>
                </a:solidFill>
                <a:latin typeface="+mn-lt"/>
                <a:cs typeface="+mn-cs"/>
              </a:rPr>
              <a:t>виде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Сегодня мы достигли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33%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оплаты штрафов ГИБДД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59%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в детские сады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  <a:latin typeface="+mn-lt"/>
                <a:cs typeface="+mn-cs"/>
              </a:rPr>
              <a:t>86</a:t>
            </a:r>
            <a:r>
              <a:rPr lang="en-US" sz="4000" b="1" dirty="0" smtClean="0">
                <a:solidFill>
                  <a:srgbClr val="C00000"/>
                </a:solidFill>
                <a:latin typeface="+mn-lt"/>
                <a:cs typeface="+mn-cs"/>
              </a:rPr>
              <a:t>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записей на регистрацию брака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  <a:b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</a:t>
            </a:r>
            <a:r>
              <a:rPr lang="en-US" sz="4000" b="1" dirty="0">
                <a:solidFill>
                  <a:srgbClr val="C00000"/>
                </a:solidFill>
                <a:latin typeface="+mn-lt"/>
                <a:cs typeface="+mn-cs"/>
              </a:rPr>
              <a:t>19%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заявлений на получение 				    заграничного паспорта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5256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ЭЛЕКТРОННЫЕ ГОСУДАРСТВЕННЫЕ УСЛУГИ</a:t>
            </a:r>
          </a:p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ОЧЕРЕДЬ В ДЕТСКИЕ САДЫ</a:t>
            </a:r>
          </a:p>
          <a:p>
            <a:pPr algn="ctr"/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>(июль 2012 года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sz="2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367659"/>
              </p:ext>
            </p:extLst>
          </p:nvPr>
        </p:nvGraphicFramePr>
        <p:xfrm>
          <a:off x="152399" y="1676400"/>
          <a:ext cx="8877300" cy="3352264"/>
        </p:xfrm>
        <a:graphic>
          <a:graphicData uri="http://schemas.openxmlformats.org/drawingml/2006/table">
            <a:tbl>
              <a:tblPr firstRow="1" firstCol="1" bandRow="1"/>
              <a:tblGrid>
                <a:gridCol w="410631"/>
                <a:gridCol w="1945219"/>
                <a:gridCol w="1644650"/>
                <a:gridCol w="1905000"/>
                <a:gridCol w="2971800"/>
              </a:tblGrid>
              <a:tr h="8028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района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 подано заявлений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заявлений через Портал (без хождения в отдел образования)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Елабужский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Менделеевский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Агрызский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Мамадышский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000" b="1" i="0" u="none" strike="noStrike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Кукморский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b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67606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Республике Татарстан</a:t>
                      </a:r>
                    </a:p>
                  </a:txBody>
                  <a:tcPr marL="8632" marR="8632" marT="8632" marB="0" anchor="ctr">
                    <a:lnL>
                      <a:noFill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800" b="1" i="0" u="none" strike="noStrik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47 %</a:t>
                      </a:r>
                      <a:endParaRPr lang="ru-RU" sz="2800" b="1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632" marR="8632" marT="8632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1650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37596</TotalTime>
  <Words>1030</Words>
  <Application>Microsoft Office PowerPoint</Application>
  <PresentationFormat>Экран (4:3)</PresentationFormat>
  <Paragraphs>488</Paragraphs>
  <Slides>27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«Народный контроль»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 РТ-Низамиев Ильдар Мунавирович</dc:creator>
  <cp:lastModifiedBy>Лия</cp:lastModifiedBy>
  <cp:revision>997</cp:revision>
  <cp:lastPrinted>2012-08-15T16:53:47Z</cp:lastPrinted>
  <dcterms:created xsi:type="dcterms:W3CDTF">2006-08-16T00:00:00Z</dcterms:created>
  <dcterms:modified xsi:type="dcterms:W3CDTF">2012-08-17T07:09:02Z</dcterms:modified>
</cp:coreProperties>
</file>