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548" r:id="rId2"/>
    <p:sldId id="578" r:id="rId3"/>
    <p:sldId id="579" r:id="rId4"/>
    <p:sldId id="580" r:id="rId5"/>
    <p:sldId id="581" r:id="rId6"/>
    <p:sldId id="582" r:id="rId7"/>
    <p:sldId id="583" r:id="rId8"/>
    <p:sldId id="584" r:id="rId9"/>
    <p:sldId id="568" r:id="rId10"/>
    <p:sldId id="571" r:id="rId11"/>
    <p:sldId id="576" r:id="rId12"/>
    <p:sldId id="574" r:id="rId13"/>
    <p:sldId id="551" r:id="rId14"/>
    <p:sldId id="552" r:id="rId15"/>
    <p:sldId id="553" r:id="rId16"/>
    <p:sldId id="555" r:id="rId17"/>
    <p:sldId id="556" r:id="rId18"/>
    <p:sldId id="558" r:id="rId19"/>
    <p:sldId id="559" r:id="rId20"/>
    <p:sldId id="560" r:id="rId21"/>
    <p:sldId id="561" r:id="rId22"/>
    <p:sldId id="564" r:id="rId23"/>
    <p:sldId id="575" r:id="rId24"/>
    <p:sldId id="590" r:id="rId25"/>
    <p:sldId id="591" r:id="rId26"/>
    <p:sldId id="592" r:id="rId27"/>
    <p:sldId id="585" r:id="rId28"/>
    <p:sldId id="586" r:id="rId29"/>
    <p:sldId id="587" r:id="rId30"/>
    <p:sldId id="588" r:id="rId31"/>
    <p:sldId id="589" r:id="rId32"/>
  </p:sldIdLst>
  <p:sldSz cx="9144000" cy="6858000" type="screen4x3"/>
  <p:notesSz cx="9939338" cy="6805613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Якупов Руслан Мулланурович" initials="ЯРМ" lastIdx="0" clrIdx="0"/>
  <p:cmAuthor id="1" name="Артем Климин" initials="АК" lastIdx="11" clrIdx="1"/>
  <p:cmAuthor id="2" name="sony" initials="s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7B9"/>
    <a:srgbClr val="D2A000"/>
    <a:srgbClr val="CC0099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0" autoAdjust="0"/>
    <p:restoredTop sz="93859" autoAdjust="0"/>
  </p:normalViewPr>
  <p:slideViewPr>
    <p:cSldViewPr>
      <p:cViewPr>
        <p:scale>
          <a:sx n="80" d="100"/>
          <a:sy n="80" d="100"/>
        </p:scale>
        <p:origin x="-7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275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7BB-B411-4750-A81B-0942BC5598D1}" type="datetimeFigureOut">
              <a:rPr lang="ru-RU" smtClean="0"/>
              <a:t>16.08.2012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64300"/>
            <a:ext cx="4306888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275" y="646430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47D38-A0F1-4B4F-A387-4F05DDB0B1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349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7" cy="340281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567" y="0"/>
            <a:ext cx="4307047" cy="340281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1F1C7E06-78EF-4177-93CC-1143B0BFE051}" type="datetimeFigureOut">
              <a:rPr lang="ru-RU" smtClean="0"/>
              <a:pPr/>
              <a:t>16.08.2012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70250" y="511175"/>
            <a:ext cx="3398838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3" tIns="45917" rIns="91833" bIns="459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934" y="3232666"/>
            <a:ext cx="7951470" cy="3062526"/>
          </a:xfrm>
          <a:prstGeom prst="rect">
            <a:avLst/>
          </a:prstGeom>
        </p:spPr>
        <p:txBody>
          <a:bodyPr vert="horz" lIns="91833" tIns="45917" rIns="91833" bIns="4591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63757"/>
            <a:ext cx="4307047" cy="340281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567" y="6463757"/>
            <a:ext cx="4307047" cy="340281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DD1D0867-0927-47CD-9DF8-0DB54DF64A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728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779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43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43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43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43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43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43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43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67564-B267-436D-8D1A-8C9EE2EC9E5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124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67564-B267-436D-8D1A-8C9EE2EC9E5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124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67564-B267-436D-8D1A-8C9EE2EC9E5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124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D0867-0927-47CD-9DF8-0DB54DF64A0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643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42FE6C-D19B-42A4-9F7E-676F15E90450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 latinLnBrk="0">
              <a:defRPr lang="ru-RU"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 latinLnBrk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latinLnBrk="0">
              <a:defRPr lang="ru-RU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</p:spPr>
        <p:txBody>
          <a:bodyPr/>
          <a:lstStyle>
            <a:lvl1pPr latinLnBrk="0">
              <a:defRPr lang="ru-RU" sz="3200"/>
            </a:lvl1pPr>
            <a:lvl2pPr latinLnBrk="0">
              <a:defRPr lang="ru-RU" sz="2800"/>
            </a:lvl2pPr>
            <a:lvl3pPr latinLnBrk="0">
              <a:defRPr lang="ru-RU" sz="2400"/>
            </a:lvl3pPr>
            <a:lvl4pPr latinLnBrk="0">
              <a:defRPr lang="ru-RU" sz="2000"/>
            </a:lvl4pPr>
            <a:lvl5pPr latinLnBrk="0">
              <a:defRPr lang="ru-RU" sz="2000"/>
            </a:lvl5pPr>
            <a:lvl6pPr latinLnBrk="0">
              <a:defRPr lang="ru-RU" sz="2000"/>
            </a:lvl6pPr>
            <a:lvl7pPr latinLnBrk="0">
              <a:defRPr lang="ru-RU" sz="2000"/>
            </a:lvl7pPr>
            <a:lvl8pPr latinLnBrk="0">
              <a:defRPr lang="ru-RU" sz="2000"/>
            </a:lvl8pPr>
            <a:lvl9pPr latinLnBrk="0">
              <a:defRPr lang="ru-RU"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ru-RU" sz="32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9/18/2006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Описание: Описание: C:\Users\micadmin\AppData\Local\Microsoft\Windows\Temporary Internet Files\Content.Word\etat1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329411"/>
            <a:ext cx="1368151" cy="29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=Work=\Презентации-доклады\Лого\etat_4x3[1]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743200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ИСПОЛЬЗОВАНИЕ ИНФОРМАЦИОННЫХ И КОММУНИКАЦИОННЫХ ТЕХНОЛОГИЙ</a:t>
            </a:r>
            <a:br>
              <a:rPr lang="ru-R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В МУНИЦИПАЛЬНЫХ РАЙОНАХ</a:t>
            </a:r>
            <a:br>
              <a:rPr lang="ru-R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r>
              <a:rPr lang="ru-RU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РЕСПУБЛИКИ ТАТАРСТАН</a:t>
            </a:r>
            <a:endParaRPr lang="ru-RU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968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ЭЛЕКТРОННЫЕ ГОСУДАРСТВЕННЫЕ УСЛУГИ</a:t>
            </a:r>
          </a:p>
          <a:p>
            <a:pPr algn="ctr"/>
            <a:r>
              <a:rPr lang="ru-RU" sz="2700" b="1" dirty="0" smtClean="0">
                <a:solidFill>
                  <a:srgbClr val="C00000"/>
                </a:solidFill>
              </a:rPr>
              <a:t>ЭЛЕКТРОННЫЕ ЗАЯВЛЕНИЯ В ЗАГС</a:t>
            </a:r>
          </a:p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(июль 2012 года)</a:t>
            </a:r>
            <a:endParaRPr lang="ru-RU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760133"/>
              </p:ext>
            </p:extLst>
          </p:nvPr>
        </p:nvGraphicFramePr>
        <p:xfrm>
          <a:off x="228600" y="1600200"/>
          <a:ext cx="8534401" cy="3417490"/>
        </p:xfrm>
        <a:graphic>
          <a:graphicData uri="http://schemas.openxmlformats.org/drawingml/2006/table">
            <a:tbl>
              <a:tblPr firstRow="1" firstCol="1" bandRow="1"/>
              <a:tblGrid>
                <a:gridCol w="457200"/>
                <a:gridCol w="2438400"/>
                <a:gridCol w="2438400"/>
                <a:gridCol w="3200401"/>
              </a:tblGrid>
              <a:tr h="80281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района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Электронных заявлений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заявлений через Портал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Сармановский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Муслюмовский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93,8%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Актанышский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Мензелинский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Тукаевский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524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89,7%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 gridSpan="3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среднем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2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Республике Татарстан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86%</a:t>
                      </a:r>
                      <a:endParaRPr lang="ru-RU" sz="2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3526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ЭЛЕКТРОННЫЕ ГОСУДАРСТВЕННЫЕ УСЛУГИ</a:t>
            </a:r>
          </a:p>
          <a:p>
            <a:pPr algn="ctr"/>
            <a:r>
              <a:rPr lang="ru-RU" sz="2700" b="1" dirty="0" smtClean="0">
                <a:solidFill>
                  <a:srgbClr val="C00000"/>
                </a:solidFill>
              </a:rPr>
              <a:t>ЗЕМЛЯ МНОГОДЕТНЫМ</a:t>
            </a:r>
            <a:endParaRPr lang="ru-RU" sz="27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262089"/>
              </p:ext>
            </p:extLst>
          </p:nvPr>
        </p:nvGraphicFramePr>
        <p:xfrm>
          <a:off x="152400" y="1295400"/>
          <a:ext cx="8534401" cy="3417490"/>
        </p:xfrm>
        <a:graphic>
          <a:graphicData uri="http://schemas.openxmlformats.org/drawingml/2006/table">
            <a:tbl>
              <a:tblPr firstRow="1" firstCol="1" bandRow="1"/>
              <a:tblGrid>
                <a:gridCol w="457200"/>
                <a:gridCol w="2438400"/>
                <a:gridCol w="2438400"/>
                <a:gridCol w="3200401"/>
              </a:tblGrid>
              <a:tr h="80281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района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Подано</a:t>
                      </a:r>
                      <a:r>
                        <a:rPr lang="ru-RU" sz="2000" b="1" i="0" u="none" strike="noStrik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заявлений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</a:t>
                      </a:r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заявлений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через </a:t>
                      </a:r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Портал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Актанышский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Сармановский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169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Тукаевский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Муслюмовский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Мензелинский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276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0,3%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 gridSpan="3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среднем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2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Республике Татарстан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12%</a:t>
                      </a:r>
                      <a:endParaRPr lang="ru-RU" sz="2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1989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43"/>
          <p:cNvSpPr txBox="1">
            <a:spLocks noChangeArrowheads="1"/>
          </p:cNvSpPr>
          <p:nvPr/>
        </p:nvSpPr>
        <p:spPr bwMode="auto">
          <a:xfrm>
            <a:off x="304801" y="685800"/>
            <a:ext cx="3095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ЦЕЛЬ: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990600"/>
            <a:ext cx="89916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  <a:latin typeface="+mj-lt"/>
                <a:cs typeface="+mn-cs"/>
              </a:rPr>
              <a:t>Придать гласность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n-cs"/>
              </a:rPr>
              <a:t>проблемам населения на общедоступном ресурсе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-12699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+mj-lt"/>
              </a:rPr>
              <a:t>«НАРОДНЫЙ КОНТРОЛЬ»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3175" y="381000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электронные уведомления от населения об актуальных проблемах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/>
          <a:srcRect t="10371"/>
          <a:stretch/>
        </p:blipFill>
        <p:spPr bwMode="auto">
          <a:xfrm>
            <a:off x="304801" y="1447800"/>
            <a:ext cx="6781800" cy="225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55852"/>
            <a:ext cx="4114800" cy="187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4343400"/>
            <a:ext cx="91440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Указ Президента Республики Татарстан от 01.06.2012 № УП-408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«О государственной системе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Р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еспублики Татарстан «Народный контроль»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+mj-lt"/>
              </a:rPr>
              <a:t>Постановление Кабинета Министров Республики  Татарстан от 10.08.2012 № 676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«Об электронном взаимодействии граждан,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ИОГВ и ОМС РТ в рамках функционирования государственной информационной системы «Народный контроль»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60115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152400"/>
            <a:ext cx="4267200" cy="716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53988" y="1565275"/>
            <a:ext cx="9450388" cy="536892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«Народный контроль»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3" name="Содержимое 6"/>
          <p:cNvSpPr txBox="1">
            <a:spLocks noGrp="1"/>
          </p:cNvSpPr>
          <p:nvPr>
            <p:ph idx="1"/>
          </p:nvPr>
        </p:nvSpPr>
        <p:spPr>
          <a:xfrm>
            <a:off x="395536" y="1412776"/>
            <a:ext cx="8229600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4400" b="1" dirty="0" smtClean="0">
                <a:solidFill>
                  <a:srgbClr val="C00000"/>
                </a:solidFill>
              </a:rPr>
              <a:t>2 378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уведомлений</a:t>
            </a:r>
          </a:p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37 215 поддержавших пользователей</a:t>
            </a:r>
          </a:p>
          <a:p>
            <a:r>
              <a:rPr lang="ru-RU" sz="4400" b="1" dirty="0" smtClean="0">
                <a:solidFill>
                  <a:srgbClr val="FFC000"/>
                </a:solidFill>
              </a:rPr>
              <a:t>1 117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 в работе</a:t>
            </a:r>
          </a:p>
          <a:p>
            <a:pPr>
              <a:spcBef>
                <a:spcPts val="600"/>
              </a:spcBef>
            </a:pPr>
            <a:r>
              <a:rPr lang="ru-RU" sz="4400" b="1" dirty="0" smtClean="0">
                <a:solidFill>
                  <a:srgbClr val="FFC000"/>
                </a:solidFill>
              </a:rPr>
              <a:t>272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 запланировано</a:t>
            </a:r>
          </a:p>
          <a:p>
            <a:pPr>
              <a:spcBef>
                <a:spcPts val="600"/>
              </a:spcBef>
            </a:pPr>
            <a:r>
              <a:rPr lang="ru-RU" sz="4400" b="1" dirty="0" smtClean="0">
                <a:solidFill>
                  <a:srgbClr val="FFC000"/>
                </a:solidFill>
              </a:rPr>
              <a:t>362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 «мотивированный отказ»</a:t>
            </a:r>
          </a:p>
          <a:p>
            <a:pPr>
              <a:spcBef>
                <a:spcPts val="600"/>
              </a:spcBef>
            </a:pPr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627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 решено</a:t>
            </a:r>
          </a:p>
        </p:txBody>
      </p:sp>
    </p:spTree>
    <p:extLst>
      <p:ext uri="{BB962C8B-B14F-4D97-AF65-F5344CB8AC3E}">
        <p14:creationId xmlns:p14="http://schemas.microsoft.com/office/powerpoint/2010/main" val="10893547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50" y="279484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Исполнение в разрезе территорий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378239"/>
              </p:ext>
            </p:extLst>
          </p:nvPr>
        </p:nvGraphicFramePr>
        <p:xfrm>
          <a:off x="0" y="1196752"/>
          <a:ext cx="8915400" cy="3129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914"/>
                <a:gridCol w="2039588"/>
                <a:gridCol w="758757"/>
                <a:gridCol w="787941"/>
                <a:gridCol w="838200"/>
                <a:gridCol w="1155970"/>
                <a:gridCol w="1434830"/>
                <a:gridCol w="1600200"/>
              </a:tblGrid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№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Муниципальный район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Всего заявок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 работе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Решено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Запланировано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Мотивированный отказ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Оценка пользователей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Альметьевский</a:t>
                      </a:r>
                      <a:endParaRPr lang="ru-RU" sz="1800" b="1" i="0" u="none" strike="noStrike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125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35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44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38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+40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09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Бугульминский</a:t>
                      </a:r>
                      <a:endParaRPr lang="ru-RU" sz="1800" b="1" i="0" u="none" strike="noStrike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85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13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-130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Нижнекамский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67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23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12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-58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8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Лениногорский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39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22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15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+23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8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Бавлинский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+4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8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Азнакаевкий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8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Заинский</a:t>
                      </a:r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3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+24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Ютазинский</a:t>
                      </a:r>
                      <a:endParaRPr lang="ru-RU" sz="1800" b="1" i="0" u="none" strike="noStrike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0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+1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Черемшанский</a:t>
                      </a:r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620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50" y="279484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>
                <a:solidFill>
                  <a:schemeClr val="accent1">
                    <a:lumMod val="75000"/>
                  </a:schemeClr>
                </a:solidFill>
              </a:rPr>
              <a:t>Альметьевский</a:t>
            </a: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</a:rPr>
              <a:t> МР</a:t>
            </a:r>
            <a:endParaRPr lang="ru-RU" sz="27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60" y="3199450"/>
            <a:ext cx="3872532" cy="289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860032" y="1196752"/>
            <a:ext cx="3922588" cy="1569660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 cap="all" dirty="0" smtClean="0">
                <a:solidFill>
                  <a:srgbClr val="000000"/>
                </a:solidFill>
                <a:latin typeface="Tahoma"/>
              </a:rPr>
              <a:t>ИСПОЛНИТЕЛЬНЫЙ </a:t>
            </a:r>
            <a:r>
              <a:rPr lang="ru-RU" sz="1200" cap="all" dirty="0">
                <a:solidFill>
                  <a:srgbClr val="000000"/>
                </a:solidFill>
                <a:latin typeface="Tahoma"/>
              </a:rPr>
              <a:t>КОМИТЕТ Г. </a:t>
            </a:r>
            <a:r>
              <a:rPr lang="ru-RU" sz="1200" cap="all" dirty="0" smtClean="0">
                <a:solidFill>
                  <a:srgbClr val="000000"/>
                </a:solidFill>
                <a:latin typeface="Tahoma"/>
              </a:rPr>
              <a:t>АЛЬМЕТЬЕВСК</a:t>
            </a:r>
          </a:p>
          <a:p>
            <a:pPr eaLnBrk="1" hangingPunct="1"/>
            <a:r>
              <a:rPr lang="ru-RU" sz="1200" cap="all" dirty="0" smtClean="0">
                <a:solidFill>
                  <a:srgbClr val="63A8D3"/>
                </a:solidFill>
                <a:latin typeface="Tahoma"/>
              </a:rPr>
              <a:t>13.07.2012 </a:t>
            </a:r>
            <a:r>
              <a:rPr lang="ru-RU" sz="1200" cap="all" dirty="0">
                <a:solidFill>
                  <a:srgbClr val="63A8D3"/>
                </a:solidFill>
                <a:latin typeface="Tahoma"/>
              </a:rPr>
              <a:t>В 13:46</a:t>
            </a:r>
            <a:endParaRPr lang="ru-RU" sz="1200" dirty="0" smtClean="0"/>
          </a:p>
          <a:p>
            <a:pPr eaLnBrk="1" hangingPunct="1"/>
            <a:r>
              <a:rPr lang="ru-RU" sz="2400" dirty="0" smtClean="0"/>
              <a:t>Дорожное </a:t>
            </a:r>
            <a:r>
              <a:rPr lang="ru-RU" sz="2400" dirty="0"/>
              <a:t>покрытие на мосту приведено в соответствие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87315"/>
            <a:ext cx="3335000" cy="459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24507" y="5489620"/>
            <a:ext cx="3922588" cy="1200329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 cap="all" dirty="0">
                <a:solidFill>
                  <a:srgbClr val="000000"/>
                </a:solidFill>
                <a:latin typeface="Tahoma"/>
              </a:rPr>
              <a:t>Не возможно комфортно проехать по мосту, так как просевший асфальт образовал трамплины на въезде и съезде с моста. Подвеску машины буквально рвет от удара. Решение вопроса 1-2 куба асфальта и 2-4 часа труда дорожников.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23379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50" y="279484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>
                <a:solidFill>
                  <a:schemeClr val="accent1">
                    <a:lumMod val="75000"/>
                  </a:schemeClr>
                </a:solidFill>
              </a:rPr>
              <a:t>Альметьевский</a:t>
            </a: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</a:rPr>
              <a:t> МР</a:t>
            </a:r>
            <a:endParaRPr lang="ru-RU" sz="27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7315"/>
            <a:ext cx="3607470" cy="509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95536" y="5163752"/>
            <a:ext cx="3484034" cy="830997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sz="2400" dirty="0" smtClean="0"/>
          </a:p>
          <a:p>
            <a:pPr eaLnBrk="1" hangingPunct="1"/>
            <a:endParaRPr lang="ru-RU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00" y="812464"/>
            <a:ext cx="44196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162400" y="820889"/>
            <a:ext cx="4298032" cy="1391750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63" y="2564904"/>
            <a:ext cx="4176464" cy="3153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60366" y="6165304"/>
            <a:ext cx="410210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Статус: </a:t>
            </a:r>
            <a:r>
              <a:rPr lang="ru-RU" sz="2800" b="1" dirty="0">
                <a:solidFill>
                  <a:srgbClr val="C00000"/>
                </a:solidFill>
              </a:rPr>
              <a:t>Решение принято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169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950" y="279484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>
                <a:solidFill>
                  <a:schemeClr val="accent1">
                    <a:lumMod val="75000"/>
                  </a:schemeClr>
                </a:solidFill>
              </a:rPr>
              <a:t>Альметьевский</a:t>
            </a: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</a:rPr>
              <a:t> МР</a:t>
            </a:r>
            <a:endParaRPr lang="ru-RU" sz="27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60078" y="5579250"/>
            <a:ext cx="3484034" cy="1169551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400" dirty="0"/>
              <a:t>Бордюры, установленные по обе стороны пешеходного перехода, на перекрестке </a:t>
            </a:r>
            <a:r>
              <a:rPr lang="ru-RU" sz="1400" dirty="0" err="1"/>
              <a:t>ул.Джалиля</a:t>
            </a:r>
            <a:r>
              <a:rPr lang="ru-RU" sz="1400" dirty="0"/>
              <a:t> и </a:t>
            </a:r>
            <a:r>
              <a:rPr lang="ru-RU" sz="1400" dirty="0" err="1"/>
              <a:t>ул.Тимирязева</a:t>
            </a:r>
            <a:r>
              <a:rPr lang="ru-RU" sz="1400" dirty="0"/>
              <a:t>, мешают пешеходам, велосипедистам, пешеходам с колясками и на колясках.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63" y="2564904"/>
            <a:ext cx="4176464" cy="3153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7315"/>
            <a:ext cx="3330724" cy="467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33" y="818279"/>
            <a:ext cx="3978124" cy="162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175204" y="851228"/>
            <a:ext cx="4298032" cy="1569660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sz="9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371136" y="5867400"/>
            <a:ext cx="410210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Статус: </a:t>
            </a:r>
            <a:r>
              <a:rPr lang="ru-RU" sz="2800" b="1" dirty="0">
                <a:solidFill>
                  <a:srgbClr val="C00000"/>
                </a:solidFill>
              </a:rPr>
              <a:t>Решение принято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939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4905" y="32939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>
                <a:solidFill>
                  <a:schemeClr val="accent1">
                    <a:lumMod val="75000"/>
                  </a:schemeClr>
                </a:solidFill>
              </a:rPr>
              <a:t>БугульминскийМР</a:t>
            </a:r>
            <a:endParaRPr lang="ru-RU" sz="27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0770"/>
            <a:ext cx="3580034" cy="575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38" y="764704"/>
            <a:ext cx="5191488" cy="37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779912" y="2650034"/>
            <a:ext cx="5191488" cy="1862048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25018953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4905" y="32939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>
                <a:solidFill>
                  <a:schemeClr val="accent1">
                    <a:lumMod val="75000"/>
                  </a:schemeClr>
                </a:solidFill>
              </a:rPr>
              <a:t>БугульминскийМР</a:t>
            </a:r>
            <a:endParaRPr lang="ru-RU" sz="27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17240" y="5697842"/>
            <a:ext cx="4628679" cy="954107"/>
          </a:xfrm>
          <a:prstGeom prst="rect">
            <a:avLst/>
          </a:prstGeom>
          <a:noFill/>
          <a:ln w="41275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400" dirty="0"/>
              <a:t>данное строение уже явно стоит не перпендикулярно земле, и возможно оно еще простоит так и лет 10, но вот когда там стоит ребенок или под ней проходят люди, уж очень как то опасно, а вдруг именно сейчас это рухнет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2" y="540770"/>
            <a:ext cx="3946028" cy="5125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06" y="1124744"/>
            <a:ext cx="4410075" cy="187642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4966275" y="3858756"/>
            <a:ext cx="3748306" cy="1015663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 smtClean="0"/>
              <a:t>А </a:t>
            </a:r>
            <a:r>
              <a:rPr lang="ru-RU" sz="2000" dirty="0" smtClean="0">
                <a:solidFill>
                  <a:srgbClr val="C00000"/>
                </a:solidFill>
              </a:rPr>
              <a:t>где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фото, подтверждающее </a:t>
            </a:r>
            <a:r>
              <a:rPr lang="ru-RU" sz="2000" dirty="0" smtClean="0"/>
              <a:t>устранение неисправности конструкции беседки?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097843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474958" y="319253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3" name="Овал 2"/>
          <p:cNvSpPr/>
          <p:nvPr/>
        </p:nvSpPr>
        <p:spPr>
          <a:xfrm>
            <a:off x="5105400" y="311378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Овал 3"/>
          <p:cNvSpPr/>
          <p:nvPr/>
        </p:nvSpPr>
        <p:spPr>
          <a:xfrm>
            <a:off x="6472741" y="43028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5" name="Овал 4"/>
          <p:cNvSpPr/>
          <p:nvPr/>
        </p:nvSpPr>
        <p:spPr>
          <a:xfrm>
            <a:off x="412873" y="430282"/>
            <a:ext cx="1989168" cy="1989068"/>
          </a:xfrm>
          <a:prstGeom prst="ellipse">
            <a:avLst/>
          </a:prstGeom>
          <a:solidFill>
            <a:schemeClr val="bg1">
              <a:alpha val="6000"/>
            </a:schemeClr>
          </a:solidFill>
          <a:ln w="31750" cap="rnd">
            <a:solidFill>
              <a:schemeClr val="bg1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6" name="TextBox 5"/>
          <p:cNvSpPr txBox="1"/>
          <p:nvPr/>
        </p:nvSpPr>
        <p:spPr>
          <a:xfrm>
            <a:off x="4572000" y="4992469"/>
            <a:ext cx="2602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Мобильная версия Портала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Picture 2" descr="C:\Users\Администратор\Documents\___СОРТИРОВАТЬ\IMG_146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20937"/>
            <a:ext cx="1587563" cy="211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36" y="707801"/>
            <a:ext cx="1943705" cy="164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crepedroid.org/images/people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711" y="655788"/>
            <a:ext cx="2400239" cy="22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5" descr="http://www.compedgemedia.com/images/Callcenter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9670" y="3672675"/>
            <a:ext cx="1645130" cy="1204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381000" y="2341086"/>
            <a:ext cx="2532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Cambria" pitchFamily="18" charset="0"/>
              </a:rPr>
              <a:t>Инфоматы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 – </a:t>
            </a:r>
            <a:b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терминалы получения электронных услуг</a:t>
            </a:r>
            <a:endParaRPr lang="ru-RU" dirty="0">
              <a:solidFill>
                <a:srgbClr val="C0000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5701553" y="2580382"/>
            <a:ext cx="1385047" cy="2286000"/>
            <a:chOff x="5410200" y="1954198"/>
            <a:chExt cx="1477383" cy="2438400"/>
          </a:xfrm>
        </p:grpSpPr>
        <p:pic>
          <p:nvPicPr>
            <p:cNvPr id="15" name="Рисунок 3" descr="E:\ТЕМП\mPorta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10200" y="1954198"/>
              <a:ext cx="1477383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F:\=Work=\Презентации-доклады\Презентация МИС\Электронный Татарстан\Медведеву\фотография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418" y="3117850"/>
              <a:ext cx="676732" cy="1015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6400800" y="2366486"/>
            <a:ext cx="2552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Портал государственных </a:t>
            </a:r>
            <a:b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и муниципальных услуг</a:t>
            </a:r>
          </a:p>
          <a:p>
            <a:pPr algn="r"/>
            <a:r>
              <a:rPr lang="en-US" b="1" dirty="0" smtClean="0">
                <a:solidFill>
                  <a:srgbClr val="C00000"/>
                </a:solidFill>
                <a:latin typeface="Cambria" pitchFamily="18" charset="0"/>
              </a:rPr>
              <a:t>uslugi.tatarstan.ru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488" y="3581400"/>
            <a:ext cx="1922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В местах массового пребывания людей на всей территории Татарстана 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3886200"/>
            <a:ext cx="217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0,5 млн. посетителей, 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2,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8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 млн. страниц просматривается ежемесячно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2988" y="5552182"/>
            <a:ext cx="1922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Доступна каждому сотовому абоненту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56460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mbria" pitchFamily="18" charset="0"/>
              </a:rPr>
              <a:t>Ежедневная и круглосуточная помощь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4979253"/>
            <a:ext cx="2327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Контакт-центр </a:t>
            </a:r>
            <a:b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ambria" pitchFamily="18" charset="0"/>
              </a:rPr>
              <a:t>для населения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397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4905" y="32939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>
                <a:solidFill>
                  <a:schemeClr val="accent1">
                    <a:lumMod val="75000"/>
                  </a:schemeClr>
                </a:solidFill>
              </a:rPr>
              <a:t>БугульминскийМР</a:t>
            </a:r>
            <a:endParaRPr lang="ru-RU" sz="27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37597" y="5805264"/>
            <a:ext cx="3966910" cy="738664"/>
          </a:xfrm>
          <a:prstGeom prst="rect">
            <a:avLst/>
          </a:prstGeom>
          <a:noFill/>
          <a:ln w="41275">
            <a:solidFill>
              <a:schemeClr val="bg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400" dirty="0"/>
              <a:t>С ранней весны у детского садика по </a:t>
            </a:r>
            <a:r>
              <a:rPr lang="ru-RU" sz="1400" dirty="0" err="1"/>
              <a:t>ул.К.Маркса</a:t>
            </a:r>
            <a:r>
              <a:rPr lang="ru-RU" sz="1400" dirty="0"/>
              <a:t>, дом №3 на тротуаре лежит упавшее дерево.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87" y="605316"/>
            <a:ext cx="3312368" cy="509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06" y="764704"/>
            <a:ext cx="4543425" cy="4391025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788024" y="2564904"/>
            <a:ext cx="3384376" cy="0"/>
          </a:xfrm>
          <a:prstGeom prst="line">
            <a:avLst/>
          </a:prstGeom>
          <a:ln>
            <a:prstDash val="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2125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4905" y="32939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	Нижнекамский МР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389130" y="1192396"/>
            <a:ext cx="4608512" cy="584775"/>
          </a:xfrm>
          <a:prstGeom prst="rect">
            <a:avLst/>
          </a:prstGeom>
          <a:noFill/>
          <a:ln w="4127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ИСПОЛНИТЕЛЬНЫЙ КОМИТЕТ НИЖНЕКАМСКОГО МУНИЦИПАЛЬНОГО РАЙОНА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531724" cy="5682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4541702" y="1844824"/>
            <a:ext cx="4303368" cy="2862322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/>
              <a:t>Обращение рассмотрено с выездом на место. Сметная стоимость работ по ремонту автодороги от ул. </a:t>
            </a:r>
            <a:r>
              <a:rPr lang="ru-RU" sz="2000" dirty="0" err="1"/>
              <a:t>Ахтубинской</a:t>
            </a:r>
            <a:r>
              <a:rPr lang="ru-RU" sz="2000" dirty="0"/>
              <a:t> (вдоль жилого дома № 6 «б» до здания </a:t>
            </a:r>
            <a:r>
              <a:rPr lang="ru-RU" sz="2000" dirty="0" err="1"/>
              <a:t>стоматполиклиники</a:t>
            </a:r>
            <a:r>
              <a:rPr lang="ru-RU" sz="2000" dirty="0"/>
              <a:t>) составляет 1 537 тыс. рублей. </a:t>
            </a:r>
          </a:p>
          <a:p>
            <a:pPr eaLnBrk="1" hangingPunct="1"/>
            <a:r>
              <a:rPr lang="ru-RU" sz="2000" dirty="0">
                <a:solidFill>
                  <a:srgbClr val="C00000"/>
                </a:solidFill>
              </a:rPr>
              <a:t>При формировании плана ремонта дорог на 2013 г. данный вопрос будет рассмотрен и принят во внимание.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35782" y="5373216"/>
            <a:ext cx="410210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Статус: </a:t>
            </a:r>
            <a:r>
              <a:rPr lang="ru-RU" sz="2800" b="1" dirty="0">
                <a:solidFill>
                  <a:srgbClr val="C00000"/>
                </a:solidFill>
              </a:rPr>
              <a:t>Решение принято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68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8864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err="1" smtClean="0">
                <a:solidFill>
                  <a:schemeClr val="accent1">
                    <a:lumMod val="75000"/>
                  </a:schemeClr>
                </a:solidFill>
              </a:rPr>
              <a:t>Заинский</a:t>
            </a: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</a:rPr>
              <a:t>МР</a:t>
            </a:r>
            <a:endParaRPr lang="ru-RU" sz="27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35896" y="4227100"/>
            <a:ext cx="5407614" cy="1323439"/>
          </a:xfrm>
          <a:prstGeom prst="rect">
            <a:avLst/>
          </a:prstGeom>
          <a:noFill/>
          <a:ln w="41275">
            <a:solidFill>
              <a:srgbClr val="C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000" dirty="0"/>
              <a:t>Исполнительный комитет </a:t>
            </a:r>
            <a:r>
              <a:rPr lang="ru-RU" sz="2000" dirty="0" err="1"/>
              <a:t>Заинского</a:t>
            </a:r>
            <a:r>
              <a:rPr lang="ru-RU" sz="2000" dirty="0"/>
              <a:t> муниципального района сообщает, что работы по ремонту детской площадки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парка </a:t>
            </a:r>
            <a:r>
              <a:rPr lang="ru-RU" sz="2000" dirty="0"/>
              <a:t>им. Р.Ш. </a:t>
            </a:r>
            <a:r>
              <a:rPr lang="ru-RU" sz="2000" dirty="0" err="1"/>
              <a:t>Фардиева</a:t>
            </a:r>
            <a:r>
              <a:rPr lang="ru-RU" sz="2000" dirty="0"/>
              <a:t> проведены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63672"/>
            <a:ext cx="3127233" cy="567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1169"/>
            <a:ext cx="3488263" cy="2531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6844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Планирование финансирования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по итогам рейтинга проблем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в «Народном контроле»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515147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2284274"/>
            <a:ext cx="4552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Система позволит </a:t>
            </a:r>
            <a:r>
              <a:rPr lang="ru-RU" sz="3600" b="1" dirty="0" smtClean="0">
                <a:solidFill>
                  <a:srgbClr val="C00000"/>
                </a:solidFill>
              </a:rPr>
              <a:t>гражданам участвовать в бюджетном процессе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33800" y="1905000"/>
            <a:ext cx="685800" cy="4886325"/>
          </a:xfrm>
          <a:prstGeom prst="rect">
            <a:avLst/>
          </a:prstGeom>
          <a:noFill/>
          <a:ln w="666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162800" y="6356352"/>
            <a:ext cx="1524000" cy="365125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23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669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627996" y="3200400"/>
            <a:ext cx="5387592" cy="3513647"/>
            <a:chOff x="3071988" y="2837786"/>
            <a:chExt cx="5943600" cy="387626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000" y="2837786"/>
              <a:ext cx="4791559" cy="38678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3071988" y="2837786"/>
              <a:ext cx="5943600" cy="387626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0" y="76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Результаты межведомственного взаимодействия</a:t>
            </a:r>
            <a:endParaRPr lang="ru-RU" sz="27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700" b="1" dirty="0" smtClean="0">
                <a:solidFill>
                  <a:schemeClr val="accent1">
                    <a:lumMod val="75000"/>
                  </a:schemeClr>
                </a:solidFill>
              </a:rPr>
              <a:t>c </a:t>
            </a: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1 июля по 15 августа 2012 года</a:t>
            </a:r>
            <a:endParaRPr lang="ru-RU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696" y="2613898"/>
            <a:ext cx="864567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</a:rPr>
              <a:t>10 580</a:t>
            </a:r>
            <a:r>
              <a:rPr sz="6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Электронных запроса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Более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</a:rPr>
              <a:t> 65,4%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запросов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Росреестр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34,6%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в иные органы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0395" y="1217712"/>
            <a:ext cx="86262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6000" b="1" dirty="0" smtClean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ru-RU" sz="6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6000" b="1" dirty="0" smtClean="0">
                <a:solidFill>
                  <a:schemeClr val="accent3">
                    <a:lumMod val="75000"/>
                  </a:schemeClr>
                </a:solidFill>
              </a:rPr>
              <a:t>567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пользователей ФОИВ, ОГВ и ОМС РТ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258556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>
                    <a:lumMod val="65000"/>
                  </a:schemeClr>
                </a:solidFill>
              </a:rPr>
              <a:pPr/>
              <a:t>24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93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960873"/>
              </p:ext>
            </p:extLst>
          </p:nvPr>
        </p:nvGraphicFramePr>
        <p:xfrm>
          <a:off x="266699" y="783310"/>
          <a:ext cx="8648701" cy="3407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3523"/>
                <a:gridCol w="2185378"/>
                <a:gridCol w="1371600"/>
                <a:gridCol w="1506578"/>
                <a:gridCol w="1552331"/>
                <a:gridCol w="1589291"/>
              </a:tblGrid>
              <a:tr h="3037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№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Поставщик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Ответ/Отказ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работе</a:t>
                      </a:r>
                      <a:endParaRPr lang="ru-RU" sz="2000" b="1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Направлен</a:t>
                      </a:r>
                      <a:endParaRPr lang="ru-RU" sz="2000" b="1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Без нарушения сроков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С нарушением сроков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Без нарушения сроков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С нарушением сроков</a:t>
                      </a:r>
                      <a:endParaRPr lang="ru-RU" sz="1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Азнакаевский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Альметьевский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230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Бугульминский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7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7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</a:t>
                      </a:r>
                      <a:endParaRPr lang="ru-RU" sz="17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7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7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Лениногорский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16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Заинский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Нижнекамский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Бавлинский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Черемшанский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7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Ютазинский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-</a:t>
                      </a:r>
                      <a:endParaRPr lang="ru-RU" sz="17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788406"/>
              </p:ext>
            </p:extLst>
          </p:nvPr>
        </p:nvGraphicFramePr>
        <p:xfrm>
          <a:off x="380999" y="4795723"/>
          <a:ext cx="5410200" cy="14526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184"/>
                <a:gridCol w="4236678"/>
                <a:gridCol w="832338"/>
              </a:tblGrid>
              <a:tr h="38482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24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У ОМС</a:t>
                      </a:r>
                      <a:r>
                        <a:rPr lang="ru-RU" sz="2400" b="1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 сведения запрашивают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8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Федеральная кадастровая палата</a:t>
                      </a: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233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Внутрирайонные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запросы</a:t>
                      </a:r>
                      <a:endParaRPr lang="ru-RU" sz="2000" b="1" i="0" u="none" strike="noStrike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74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Министерство экологии РТ</a:t>
                      </a: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ИСПОЛНЕНИЕ МЕЖВЕДОМСВТЕННЫХ ЗАПРОСОВ</a:t>
            </a:r>
          </a:p>
        </p:txBody>
      </p:sp>
    </p:spTree>
    <p:extLst>
      <p:ext uri="{BB962C8B-B14F-4D97-AF65-F5344CB8AC3E}">
        <p14:creationId xmlns:p14="http://schemas.microsoft.com/office/powerpoint/2010/main" val="33625035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160112"/>
              </p:ext>
            </p:extLst>
          </p:nvPr>
        </p:nvGraphicFramePr>
        <p:xfrm>
          <a:off x="419100" y="679240"/>
          <a:ext cx="6438900" cy="3206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132"/>
                <a:gridCol w="3018509"/>
                <a:gridCol w="2876259"/>
              </a:tblGrid>
              <a:tr h="2814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Потребитель</a:t>
                      </a:r>
                      <a:endParaRPr lang="ru-RU" sz="2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Кол-во запросов</a:t>
                      </a:r>
                      <a:endParaRPr lang="ru-RU" sz="2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Азнакаевский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518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Альметьевский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780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Бугульминский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Лениногорский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182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Нижнекамский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157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Бавлинский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386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Черемшанский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0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Ютазинский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176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315738"/>
              </p:ext>
            </p:extLst>
          </p:nvPr>
        </p:nvGraphicFramePr>
        <p:xfrm>
          <a:off x="380999" y="4345931"/>
          <a:ext cx="6477000" cy="1978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8460"/>
                <a:gridCol w="5193270"/>
                <a:gridCol w="875270"/>
              </a:tblGrid>
              <a:tr h="38482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ОМС</a:t>
                      </a:r>
                      <a:r>
                        <a:rPr lang="ru-RU" sz="2400" b="1" i="0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НАПРАВЛЯЮТ ЗАПРОСЫ В АДРЕС</a:t>
                      </a:r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Управление </a:t>
                      </a:r>
                      <a:r>
                        <a:rPr lang="ru-RU" sz="2000" b="1" i="0" u="none" strike="noStrike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Росреестра</a:t>
                      </a:r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по РТ</a:t>
                      </a: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1190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Федеральная кадастровая палата</a:t>
                      </a: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715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Управление Федеральной налоговой службы</a:t>
                      </a: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82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Внутрирайонные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74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1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Минкультуры РТ</a:t>
                      </a: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ru-RU" sz="20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704" marR="3704" marT="3704" marB="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813" y="-7342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ЗАПРОСЫ ОТ ОМС</a:t>
            </a:r>
          </a:p>
        </p:txBody>
      </p:sp>
    </p:spTree>
    <p:extLst>
      <p:ext uri="{BB962C8B-B14F-4D97-AF65-F5344CB8AC3E}">
        <p14:creationId xmlns:p14="http://schemas.microsoft.com/office/powerpoint/2010/main" val="36506676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Vlad\Desktop\!Output\ve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37267"/>
            <a:ext cx="4261744" cy="5966442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14393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ЭЛЕКТРОННЫЙ ДОКУМЕНТООБОРОТ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19600" y="605599"/>
            <a:ext cx="4495800" cy="564280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" y="837406"/>
            <a:ext cx="8915399" cy="533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Tahoma" pitchFamily="34" charset="0"/>
              </a:rPr>
              <a:t>3 200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организаций</a:t>
            </a:r>
          </a:p>
          <a:p>
            <a:pPr marL="457200" indent="-457200">
              <a:spcBef>
                <a:spcPts val="2800"/>
              </a:spcBef>
              <a:buFont typeface="Arial" pitchFamily="34" charset="0"/>
              <a:buChar char="•"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Tahoma" pitchFamily="34" charset="0"/>
              </a:rPr>
              <a:t>5,5 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млн.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документов объемом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ahoma" pitchFamily="34" charset="0"/>
              </a:rPr>
              <a:t>11,7 Тб</a:t>
            </a:r>
            <a:endParaRPr lang="ru-RU" sz="3200" b="1" dirty="0">
              <a:solidFill>
                <a:srgbClr val="C00000"/>
              </a:solidFill>
              <a:latin typeface="+mn-lt"/>
              <a:cs typeface="Tahoma" pitchFamily="34" charset="0"/>
            </a:endParaRP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Tahoma" pitchFamily="34" charset="0"/>
              </a:rPr>
              <a:t>11,7 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млн.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резолюций</a:t>
            </a:r>
          </a:p>
          <a:p>
            <a:pPr marL="457200" indent="-45720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Ежедневно 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+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ahoma" pitchFamily="34" charset="0"/>
              </a:rPr>
              <a:t>7,5 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тыс.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новых документов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cs typeface="Tahoma" pitchFamily="34" charset="0"/>
              </a:rPr>
              <a:t>и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cs typeface="Tahoma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+mn-lt"/>
                <a:cs typeface="Tahoma" pitchFamily="34" charset="0"/>
              </a:rPr>
              <a:t>16 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тыс.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резолюций</a:t>
            </a:r>
          </a:p>
          <a:p>
            <a:pPr marL="457200" indent="-457200">
              <a:spcBef>
                <a:spcPts val="2800"/>
              </a:spcBef>
              <a:buFont typeface="Arial" pitchFamily="34" charset="0"/>
              <a:buChar char="•"/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Более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ahoma" pitchFamily="34" charset="0"/>
              </a:rPr>
              <a:t>31 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тыс.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учетных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записей пользователей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из них более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ahoma" pitchFamily="34" charset="0"/>
              </a:rPr>
              <a:t>2,5 тыс.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Tahoma" pitchFamily="34" charset="0"/>
              </a:rPr>
              <a:t>– сотрудники исполкомов и администраций муниципальных районов</a:t>
            </a:r>
          </a:p>
        </p:txBody>
      </p:sp>
    </p:spTree>
    <p:extLst>
      <p:ext uri="{BB962C8B-B14F-4D97-AF65-F5344CB8AC3E}">
        <p14:creationId xmlns:p14="http://schemas.microsoft.com/office/powerpoint/2010/main" val="29932383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8849226">
            <a:off x="818073" y="50463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33 из 39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rot="18849226">
            <a:off x="1632523" y="51225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46 из 55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8849226">
            <a:off x="3385123" y="50463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49 из 63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8849226">
            <a:off x="2546923" y="50463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53 из 64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 rot="18849226">
            <a:off x="4223323" y="502373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66 из 86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 rot="18849226">
            <a:off x="5034196" y="5038584"/>
            <a:ext cx="124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78 из 102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 rot="18849226">
            <a:off x="5975923" y="502373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35 из 52</a:t>
            </a:r>
          </a:p>
        </p:txBody>
      </p:sp>
      <p:sp>
        <p:nvSpPr>
          <p:cNvPr id="12" name="TextBox 11"/>
          <p:cNvSpPr txBox="1"/>
          <p:nvPr/>
        </p:nvSpPr>
        <p:spPr>
          <a:xfrm rot="18849226">
            <a:off x="6737923" y="509993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36 из 55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8849226">
            <a:off x="7616749" y="5122533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46 из 79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6197769"/>
            <a:ext cx="7239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1 учетная запись – </a:t>
            </a:r>
            <a:r>
              <a:rPr lang="ru-RU" sz="2700" b="1" dirty="0" smtClean="0">
                <a:solidFill>
                  <a:srgbClr val="C00000"/>
                </a:solidFill>
              </a:rPr>
              <a:t>180 рублей в месяц</a:t>
            </a:r>
            <a:endParaRPr lang="ru-RU" sz="27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50" y="382160"/>
            <a:ext cx="8606591" cy="556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23620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ВНУТРЕННИЙ ДОКУМЕНТООБОРОТ</a:t>
            </a:r>
            <a:endParaRPr lang="ru-RU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18758"/>
              </p:ext>
            </p:extLst>
          </p:nvPr>
        </p:nvGraphicFramePr>
        <p:xfrm>
          <a:off x="228600" y="990600"/>
          <a:ext cx="8610600" cy="4535784"/>
        </p:xfrm>
        <a:graphic>
          <a:graphicData uri="http://schemas.openxmlformats.org/drawingml/2006/table">
            <a:tbl>
              <a:tblPr>
                <a:solidFill>
                  <a:srgbClr val="FFFF99"/>
                </a:solidFill>
              </a:tblPr>
              <a:tblGrid>
                <a:gridCol w="2286000"/>
                <a:gridCol w="1828800"/>
                <a:gridCol w="2057400"/>
                <a:gridCol w="2438400"/>
              </a:tblGrid>
              <a:tr h="1158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Наименование </a:t>
                      </a:r>
                      <a:r>
                        <a:rPr lang="ru-RU" sz="2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муниципального района</a:t>
                      </a:r>
                    </a:p>
                  </a:txBody>
                  <a:tcPr marL="8909" marR="8909" marT="8909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Всего документов</a:t>
                      </a:r>
                      <a:endParaRPr lang="ru-RU" sz="2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Из них</a:t>
                      </a:r>
                      <a:r>
                        <a:rPr lang="ru-RU" sz="2200" b="1" i="0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внутренние</a:t>
                      </a:r>
                      <a:endParaRPr lang="ru-RU" sz="2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Доля</a:t>
                      </a:r>
                      <a:r>
                        <a:rPr lang="ru-RU" sz="2200" b="1" i="0" u="none" strike="noStrike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внутреннего документооборота</a:t>
                      </a:r>
                      <a:endParaRPr lang="ru-RU" sz="22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Нижнекамский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13 803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2 797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Более 1%</a:t>
                      </a:r>
                      <a:endParaRPr lang="ru-RU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err="1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Альметьевский</a:t>
                      </a:r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14 080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337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err="1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Ютазинский</a:t>
                      </a:r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8 368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71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Менее 1%</a:t>
                      </a:r>
                      <a:endParaRPr lang="ru-RU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err="1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Черемшанский</a:t>
                      </a:r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6 333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50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B8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err="1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Бугульминский</a:t>
                      </a:r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12 878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39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B8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err="1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Бавлинский</a:t>
                      </a:r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10 514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30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7B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8B8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err="1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Азнакаевский</a:t>
                      </a:r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6 270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Не используется</a:t>
                      </a:r>
                      <a:endParaRPr lang="ru-RU" sz="2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err="1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Заинский</a:t>
                      </a:r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6 463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374194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b="0" i="0" u="none" strike="noStrike" dirty="0" err="1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Лениногорский</a:t>
                      </a:r>
                      <a:r>
                        <a:rPr lang="ru-RU" sz="2200" b="0" i="0" u="none" strike="noStrike" dirty="0">
                          <a:solidFill>
                            <a:srgbClr val="366092"/>
                          </a:solidFill>
                          <a:effectLst/>
                          <a:latin typeface="Calibri"/>
                        </a:rPr>
                        <a:t>  </a:t>
                      </a:r>
                    </a:p>
                  </a:txBody>
                  <a:tcPr marL="8909" marR="8909" marT="8909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6 172</a:t>
                      </a:r>
                      <a:endParaRPr lang="ru-RU" sz="24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4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BF8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09" marR="8909" marT="89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25858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В среднем по Республике Татарстан –</a:t>
            </a:r>
            <a:r>
              <a:rPr lang="ru-RU" sz="3100" b="1" dirty="0" smtClean="0">
                <a:solidFill>
                  <a:srgbClr val="D2A000"/>
                </a:solidFill>
              </a:rPr>
              <a:t>2</a:t>
            </a:r>
            <a:r>
              <a:rPr lang="en-US" sz="3100" b="1" dirty="0" smtClean="0">
                <a:solidFill>
                  <a:srgbClr val="D2A000"/>
                </a:solidFill>
              </a:rPr>
              <a:t>,6</a:t>
            </a:r>
            <a:r>
              <a:rPr lang="ru-RU" sz="3100" b="1" dirty="0" smtClean="0">
                <a:solidFill>
                  <a:srgbClr val="D2A000"/>
                </a:solidFill>
              </a:rPr>
              <a:t>%</a:t>
            </a:r>
            <a:endParaRPr lang="ru-RU" sz="3100" b="1" dirty="0">
              <a:solidFill>
                <a:srgbClr val="D2A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66362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Министерство информатизации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исвязи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РТ – 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9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5%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889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-103717"/>
            <a:ext cx="9144000" cy="119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</a:rPr>
              <a:t>Посещаемость Портала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</a:rPr>
              <a:t>государственных и муниципальных услуг РТ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582399"/>
              </p:ext>
            </p:extLst>
          </p:nvPr>
        </p:nvGraphicFramePr>
        <p:xfrm>
          <a:off x="152401" y="1011767"/>
          <a:ext cx="8839199" cy="544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399"/>
                <a:gridCol w="1143000"/>
                <a:gridCol w="1219200"/>
                <a:gridCol w="1066800"/>
                <a:gridCol w="1143000"/>
                <a:gridCol w="1143000"/>
                <a:gridCol w="1066800"/>
              </a:tblGrid>
              <a:tr h="5281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2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2011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endParaRPr lang="ru-RU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2012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baseline="0" dirty="0" smtClean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81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ПОКАЗАТЕЛЬ</a:t>
                      </a:r>
                      <a:endParaRPr lang="ru-RU" sz="20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МАЙ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ИЮНЬ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0" latinLnBrk="0" hangingPunct="0"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ИЮЛЬ</a:t>
                      </a:r>
                      <a:endParaRPr lang="ru-RU" sz="20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МАЙ</a:t>
                      </a:r>
                      <a:endParaRPr lang="ru-RU" sz="2000" b="1" kern="1200" baseline="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ИЮНЬ</a:t>
                      </a:r>
                      <a:endParaRPr lang="ru-RU" sz="2000" b="1" kern="1200" baseline="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ИЮЛЬ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220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КОЛИЧЕСТВО СЕАНСОВ,</a:t>
                      </a:r>
                      <a:b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ПОСЕЩЕНИЙ ПОРТАЛА 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488 000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557 520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495 385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817 976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776 810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800 092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7196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УНИКАЛЬНЫЕ ПОСЕТИТЕЛИ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183 700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199 339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190 323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286 992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262 871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267 583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5324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ПРОСМОТРЕННЫЕ</a:t>
                      </a: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 СТРАНИЦЫ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</a:t>
                      </a:r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</a:t>
                      </a:r>
                      <a:r>
                        <a:rPr lang="en-US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36</a:t>
                      </a:r>
                      <a:endParaRPr lang="ru-RU" sz="20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млн</a:t>
                      </a:r>
                      <a:endParaRPr lang="en-US" sz="20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</a:t>
                      </a:r>
                      <a: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,59</a:t>
                      </a:r>
                      <a:br>
                        <a:rPr lang="ru-RU" sz="20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</a:b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млн</a:t>
                      </a:r>
                      <a:endParaRPr lang="en-US" sz="20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2,20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млн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4,60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млн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5,02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млн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4,92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млн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7088">
                <a:tc>
                  <a:txBody>
                    <a:bodyPr/>
                    <a:lstStyle/>
                    <a:p>
                      <a:pPr algn="r" eaLnBrk="0" hangingPunct="0"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ПРЯМОЙ ТРАФИК </a:t>
                      </a:r>
                    </a:p>
                    <a:p>
                      <a:pPr algn="r" eaLnBrk="0" hangingPunct="0"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(знают адрес Портала)</a:t>
                      </a:r>
                    </a:p>
                  </a:txBody>
                  <a:tcPr marT="60864" marB="60864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17,80%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17,20%</a:t>
                      </a:r>
                      <a:endParaRPr lang="ru-RU" sz="2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17,00%</a:t>
                      </a:r>
                      <a:endParaRPr lang="ru-RU" sz="2000" b="1" kern="12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18,09%</a:t>
                      </a:r>
                      <a:endParaRPr lang="ru-RU" sz="2000" b="1" kern="12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18,45%</a:t>
                      </a:r>
                      <a:endParaRPr lang="ru-RU" sz="2000" b="1" kern="12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18,88%</a:t>
                      </a:r>
                      <a:endParaRPr lang="ru-RU" sz="2000" b="1" kern="1200" baseline="0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T="60864" marB="60864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3884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88665" cy="567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7150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 среднем по Республике Татарстан – </a:t>
            </a:r>
            <a:r>
              <a:rPr lang="ru-RU" sz="3200" b="1" dirty="0" smtClean="0">
                <a:solidFill>
                  <a:srgbClr val="D2A000"/>
                </a:solidFill>
              </a:rPr>
              <a:t>62%</a:t>
            </a:r>
            <a:endParaRPr lang="ru-RU" sz="3200" b="1" dirty="0">
              <a:solidFill>
                <a:srgbClr val="D2A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304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ПОРУЧЕНИЕ ПРЕЗИДЕНТА РЕСПУБЛИКИ ТАТАРСТАН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200" y="762000"/>
            <a:ext cx="8915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C00000"/>
                </a:solidFill>
              </a:rPr>
              <a:t>ПОВЫСИТЬ ЭФФЕКИВНОСТЬ ИСПОЛЬЗОВАНИЯ ЭЛЕКТРОННОГО ДОКУМЕНТООБОРОТА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П. 6 ПРОТОКОЛА СОВЕЩАНИЯ У ПРЕЗИДЕНТА РТ ОТ 05.05.2012 № 18-ПР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2" descr="C:\Users\Vlad\Desktop\!Output\ve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1837" y="3073691"/>
            <a:ext cx="2485363" cy="3479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505200"/>
            <a:ext cx="360045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0" name="Picture 2" descr="http://psdmania.ru/uploads/posts/2011-05/1305031403_psd-check-and-cross-icons12802151024-p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3" r="44726" b="16365"/>
          <a:stretch/>
        </p:blipFill>
        <p:spPr bwMode="auto">
          <a:xfrm>
            <a:off x="6178111" y="2044596"/>
            <a:ext cx="1312814" cy="102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sdmania.ru/uploads/posts/2011-05/1305031403_psd-check-and-cross-icons12802151024-p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4" t="19035" r="2968" b="17266"/>
          <a:stretch/>
        </p:blipFill>
        <p:spPr bwMode="auto">
          <a:xfrm>
            <a:off x="1718996" y="1993106"/>
            <a:ext cx="1180605" cy="138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4176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548217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ru-RU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spcBef>
                <a:spcPts val="0"/>
              </a:spcBef>
              <a:defRPr/>
            </a:pP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ЭЛЕКТРОННЫЕ И ИНТЕРАКТИВНЫЕ УСЛУГИ</a:t>
            </a:r>
            <a:endParaRPr lang="ru-RU" sz="2700" b="1" dirty="0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732412"/>
              </p:ext>
            </p:extLst>
          </p:nvPr>
        </p:nvGraphicFramePr>
        <p:xfrm>
          <a:off x="228600" y="541867"/>
          <a:ext cx="8724900" cy="6129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501"/>
                <a:gridCol w="1104899"/>
                <a:gridCol w="1371600"/>
                <a:gridCol w="1143000"/>
                <a:gridCol w="1143000"/>
                <a:gridCol w="1275992"/>
                <a:gridCol w="1352908"/>
              </a:tblGrid>
              <a:tr h="4978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3" marB="45713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endParaRPr lang="ru-RU" sz="28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28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МАЙ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ИЮНЬ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ИЮЛЬ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МАЙ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ИЮНЬ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ИЮЛЬ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109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ЗАПРОСЫ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571 536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697 769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649 866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815 255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765 681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807 775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950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ЗАЯВЛЕНИЯ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14 071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12 142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11 714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10 409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11 281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12 095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038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ЗАПИСИ В ОЧЕРЕДЬ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160 241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192 669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236 999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330 779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309 088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281 651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61884">
                <a:tc rowSpan="2">
                  <a:txBody>
                    <a:bodyPr/>
                    <a:lstStyle/>
                    <a:p>
                      <a:pPr algn="r" eaLnBrk="0" hangingPunct="0">
                        <a:defRPr/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ОПЛАТА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83 549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103 157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109 963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143 936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175 868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169 818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5845">
                <a:tc vMerge="1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26,4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млн</a:t>
                      </a:r>
                      <a:endParaRPr lang="ru-RU" sz="18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31,3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млн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35,4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млн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млн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млн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61,2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млн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0468">
                <a:tc>
                  <a:txBody>
                    <a:bodyPr/>
                    <a:lstStyle/>
                    <a:p>
                      <a:pPr algn="r" eaLnBrk="0" hangingPunct="0"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ИТОГО</a:t>
                      </a: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оказанных</a:t>
                      </a:r>
                      <a:r>
                        <a:rPr lang="ru-RU" sz="16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услуг</a:t>
                      </a:r>
                      <a:endParaRPr lang="ru-RU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3" marB="45713" anchor="ctr">
                    <a:lnL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829 397</a:t>
                      </a: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1 005 737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1 008 542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321 010</a:t>
                      </a:r>
                      <a:endParaRPr lang="ru-RU" sz="1800" b="1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13" marB="45713" anchor="ctr">
                    <a:lnL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1 261 918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1 271 339</a:t>
                      </a:r>
                    </a:p>
                  </a:txBody>
                  <a:tcPr marT="45713" marB="45713" anchor="ctr">
                    <a:lnL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>
                          <a:alpha val="0"/>
                        </a:srgb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85002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4513" y="111895"/>
            <a:ext cx="8925540" cy="6669906"/>
            <a:chOff x="76200" y="155016"/>
            <a:chExt cx="7707585" cy="575974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70"/>
            <a:stretch/>
          </p:blipFill>
          <p:spPr bwMode="auto">
            <a:xfrm>
              <a:off x="76200" y="155016"/>
              <a:ext cx="7707585" cy="27876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68" b="-1"/>
            <a:stretch/>
          </p:blipFill>
          <p:spPr bwMode="auto">
            <a:xfrm>
              <a:off x="76200" y="2939934"/>
              <a:ext cx="7707585" cy="29748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5" y="2445116"/>
            <a:ext cx="2011680" cy="8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55026"/>
            <a:ext cx="2040152" cy="78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1895"/>
            <a:ext cx="9008226" cy="192472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5" y="2445117"/>
            <a:ext cx="8530245" cy="77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10" y="304800"/>
            <a:ext cx="2978016" cy="67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986240" y="232537"/>
            <a:ext cx="3064626" cy="81724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3183773"/>
            <a:ext cx="9010053" cy="36742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8600" y="2378826"/>
            <a:ext cx="2133600" cy="8599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2160"/>
            <a:ext cx="5881254" cy="358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33" y="3284122"/>
            <a:ext cx="6663267" cy="357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405148" y="2382052"/>
            <a:ext cx="2133600" cy="8599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538748" y="2382052"/>
            <a:ext cx="2133600" cy="8599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97287" y="2387139"/>
            <a:ext cx="2133600" cy="8599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12230"/>
            <a:ext cx="6874626" cy="347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886" y="4038600"/>
            <a:ext cx="281940" cy="28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68" y="4394664"/>
            <a:ext cx="256309" cy="25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891" y="4800600"/>
            <a:ext cx="256309" cy="25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891" y="5135882"/>
            <a:ext cx="256309" cy="25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138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6" grpId="0" animBg="1"/>
      <p:bldP spid="16" grpId="1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8643"/>
            <a:ext cx="9144000" cy="89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СОХРАНЕНИЕ ДАННЫХ БАНКОВСКОЙ КАРТЫ </a:t>
            </a:r>
            <a:b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685800"/>
            <a:ext cx="8629650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26" y="2794461"/>
            <a:ext cx="6534150" cy="82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20" y="4130319"/>
            <a:ext cx="5534025" cy="2483562"/>
          </a:xfrm>
          <a:prstGeom prst="rect">
            <a:avLst/>
          </a:prstGeom>
          <a:ln w="28575">
            <a:solidFill>
              <a:srgbClr val="C00000"/>
            </a:solidFill>
            <a:prstDash val="dash"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2514600" y="3969469"/>
            <a:ext cx="738448" cy="109591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-409229" y="5461337"/>
            <a:ext cx="3685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Выбор сохраненной карты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в момент совершения 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платежных операций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926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13062"/>
          <a:stretch/>
        </p:blipFill>
        <p:spPr bwMode="auto">
          <a:xfrm>
            <a:off x="0" y="5975"/>
            <a:ext cx="9145558" cy="685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58" y="5974"/>
            <a:ext cx="9144000" cy="68520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848600" y="5969000"/>
            <a:ext cx="1219200" cy="763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1557" y="3276600"/>
            <a:ext cx="10328191" cy="1599380"/>
            <a:chOff x="255318" y="4343400"/>
            <a:chExt cx="10072872" cy="212489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55318" y="4343400"/>
              <a:ext cx="8917955" cy="2057400"/>
            </a:xfrm>
            <a:prstGeom prst="rect">
              <a:avLst/>
            </a:prstGeom>
            <a:solidFill>
              <a:schemeClr val="bg1">
                <a:lumMod val="95000"/>
                <a:alpha val="91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009228" y="4382885"/>
              <a:ext cx="2023321" cy="208540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9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131</a:t>
              </a:r>
              <a:endParaRPr lang="ru-RU" sz="9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895600" y="4535286"/>
              <a:ext cx="7432590" cy="1594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b="1" dirty="0" smtClean="0">
                  <a:solidFill>
                    <a:srgbClr val="C00000"/>
                  </a:solidFill>
                </a:rPr>
                <a:t>ЭЛЕКТРОННАЯ УСЛУГА ПРЕДСТАВЛЕНО НА ПОРТАЛЕ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0" y="506866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ИЗ НИХ </a:t>
            </a:r>
            <a:r>
              <a:rPr lang="ru-RU" sz="4800" b="1" dirty="0" smtClean="0">
                <a:solidFill>
                  <a:srgbClr val="C00000"/>
                </a:solidFill>
              </a:rPr>
              <a:t>47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 - МУНИЦИПАЛЬНЫЕ</a:t>
            </a:r>
          </a:p>
        </p:txBody>
      </p:sp>
    </p:spTree>
    <p:extLst>
      <p:ext uri="{BB962C8B-B14F-4D97-AF65-F5344CB8AC3E}">
        <p14:creationId xmlns:p14="http://schemas.microsoft.com/office/powerpoint/2010/main" val="8637140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663" y="177801"/>
            <a:ext cx="9601200" cy="61863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Наша цель - </a:t>
            </a:r>
            <a:r>
              <a:rPr lang="ru-RU" sz="4000" b="1" dirty="0">
                <a:solidFill>
                  <a:srgbClr val="C00000"/>
                </a:solidFill>
                <a:latin typeface="+mn-lt"/>
                <a:cs typeface="+mn-cs"/>
              </a:rPr>
              <a:t>оказание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50%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+mn-lt"/>
                <a:cs typeface="+mn-cs"/>
              </a:rPr>
              <a:t>государственных услуг в электронном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  <a:cs typeface="+mn-cs"/>
              </a:rPr>
              <a:t>виде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  <a:latin typeface="+mn-lt"/>
                <a:cs typeface="+mn-cs"/>
              </a:rPr>
              <a:t/>
            </a:r>
            <a:br>
              <a:rPr lang="ru-RU" sz="4000" b="1" dirty="0">
                <a:solidFill>
                  <a:srgbClr val="C00000"/>
                </a:solidFill>
                <a:latin typeface="+mn-lt"/>
                <a:cs typeface="+mn-cs"/>
              </a:rPr>
            </a:b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Сегодня мы достигли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+mn-cs"/>
              </a:rPr>
              <a:t>   33%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оплаты штрафов ГИБДД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+mn-cs"/>
              </a:rPr>
              <a:t>   59%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записей в детские сады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+mn-lt"/>
                <a:cs typeface="+mn-cs"/>
              </a:rPr>
              <a:t>   </a:t>
            </a:r>
            <a:r>
              <a:rPr lang="ru-RU" sz="4000" b="1" dirty="0" smtClean="0">
                <a:solidFill>
                  <a:srgbClr val="C00000"/>
                </a:solidFill>
                <a:latin typeface="+mn-lt"/>
                <a:cs typeface="+mn-cs"/>
              </a:rPr>
              <a:t>86</a:t>
            </a:r>
            <a:r>
              <a:rPr lang="en-US" sz="4000" b="1" dirty="0" smtClean="0">
                <a:solidFill>
                  <a:srgbClr val="C00000"/>
                </a:solidFill>
                <a:latin typeface="+mn-lt"/>
                <a:cs typeface="+mn-cs"/>
              </a:rPr>
              <a:t>%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записей на регистрацию брака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  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+mn-cs"/>
              </a:rPr>
              <a:t>19%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заявлений на получение 				    заграничного паспорта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256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ЭЛЕКТРОННЫЕ ГОСУДАРСТВЕННЫЕ УСЛУГИ</a:t>
            </a:r>
          </a:p>
          <a:p>
            <a:pPr algn="ctr"/>
            <a:r>
              <a:rPr lang="ru-RU" sz="2700" b="1" dirty="0" smtClean="0">
                <a:solidFill>
                  <a:srgbClr val="C00000"/>
                </a:solidFill>
              </a:rPr>
              <a:t>ОЧЕРЕДЬ В ДЕТСКИЕ САДЫ</a:t>
            </a:r>
          </a:p>
          <a:p>
            <a:pPr algn="ctr"/>
            <a:r>
              <a:rPr lang="ru-RU" sz="2700" b="1" dirty="0">
                <a:solidFill>
                  <a:schemeClr val="accent1">
                    <a:lumMod val="75000"/>
                  </a:schemeClr>
                </a:solidFill>
              </a:rPr>
              <a:t>(июль 2012 года</a:t>
            </a: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399131"/>
              </p:ext>
            </p:extLst>
          </p:nvPr>
        </p:nvGraphicFramePr>
        <p:xfrm>
          <a:off x="152400" y="1429048"/>
          <a:ext cx="8915400" cy="4605992"/>
        </p:xfrm>
        <a:graphic>
          <a:graphicData uri="http://schemas.openxmlformats.org/drawingml/2006/table">
            <a:tbl>
              <a:tblPr firstRow="1" firstCol="1" bandRow="1"/>
              <a:tblGrid>
                <a:gridCol w="448731"/>
                <a:gridCol w="1945219"/>
                <a:gridCol w="1644650"/>
                <a:gridCol w="1905000"/>
                <a:gridCol w="2971800"/>
              </a:tblGrid>
              <a:tr h="80281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района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 подано заявлений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заявлений через Портал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заявлений через Портал (без хождения в отдел образования)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Ютазинский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Альметьевский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443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EF7B9"/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Бавлинский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Азнакаевский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Бугульминский</a:t>
                      </a: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375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Нижнекамский</a:t>
                      </a: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703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Черемшанский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000" b="1" i="0" u="none" strike="noStrike" kern="120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Лениногорский</a:t>
                      </a:r>
                      <a:endParaRPr lang="ru-RU" sz="20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b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0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7606">
                <a:tc gridSpan="3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среднем</a:t>
                      </a:r>
                    </a:p>
                    <a:p>
                      <a:pPr marL="0" algn="l" defTabSz="914400" rtl="0" eaLnBrk="1" fontAlgn="ctr" latinLnBrk="0" hangingPunct="1"/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</a:t>
                      </a:r>
                      <a:r>
                        <a:rPr lang="ru-RU" sz="2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Республике Татарстан</a:t>
                      </a:r>
                    </a:p>
                  </a:txBody>
                  <a:tcPr marL="8632" marR="8632" marT="8632" marB="0" anchor="ctr">
                    <a:lnL>
                      <a:noFill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59%</a:t>
                      </a: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47 %</a:t>
                      </a:r>
                      <a:endParaRPr lang="ru-RU" sz="2800" b="1" i="0" u="none" strike="noStrik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32" marR="8632" marT="8632" marB="0" anchor="ctr">
                    <a:lnL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21650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37406</TotalTime>
  <Words>1228</Words>
  <Application>Microsoft Office PowerPoint</Application>
  <PresentationFormat>Экран (4:3)</PresentationFormat>
  <Paragraphs>557</Paragraphs>
  <Slides>31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«Народный контроль»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МИС РТ-Низамиев Ильдар Мунавирович</dc:creator>
  <cp:lastModifiedBy>Лия</cp:lastModifiedBy>
  <cp:revision>979</cp:revision>
  <cp:lastPrinted>2012-08-15T16:53:47Z</cp:lastPrinted>
  <dcterms:created xsi:type="dcterms:W3CDTF">2006-08-16T00:00:00Z</dcterms:created>
  <dcterms:modified xsi:type="dcterms:W3CDTF">2012-08-16T09:15:30Z</dcterms:modified>
</cp:coreProperties>
</file>