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0" r:id="rId2"/>
    <p:sldId id="321" r:id="rId3"/>
    <p:sldId id="322" r:id="rId4"/>
    <p:sldId id="323" r:id="rId5"/>
    <p:sldId id="325" r:id="rId6"/>
    <p:sldId id="374" r:id="rId7"/>
    <p:sldId id="328" r:id="rId8"/>
    <p:sldId id="329" r:id="rId9"/>
    <p:sldId id="345" r:id="rId10"/>
    <p:sldId id="375" r:id="rId11"/>
    <p:sldId id="376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54" r:id="rId21"/>
    <p:sldId id="366" r:id="rId22"/>
    <p:sldId id="367" r:id="rId23"/>
    <p:sldId id="368" r:id="rId24"/>
    <p:sldId id="372" r:id="rId25"/>
    <p:sldId id="373" r:id="rId26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323" autoAdjust="0"/>
    <p:restoredTop sz="94671" autoAdjust="0"/>
  </p:normalViewPr>
  <p:slideViewPr>
    <p:cSldViewPr>
      <p:cViewPr varScale="1">
        <p:scale>
          <a:sx n="92" d="100"/>
          <a:sy n="92" d="100"/>
        </p:scale>
        <p:origin x="-144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2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4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1"/>
          <c:order val="1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18"/>
          </c:dPt>
          <c:cat>
            <c:strRef>
              <c:f>Лист1!$A$2:$A$3</c:f>
              <c:strCache>
                <c:ptCount val="2"/>
                <c:pt idx="0">
                  <c:v>Доля РТ</c:v>
                </c:pt>
                <c:pt idx="1">
                  <c:v>Учредители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3.2800000000000002</c:v>
                </c:pt>
                <c:pt idx="1">
                  <c:v>96.72</c:v>
                </c:pt>
              </c:numCache>
            </c:numRef>
          </c:val>
        </c:ser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1"/>
            <c:bubble3D val="0"/>
            <c:explosion val="0"/>
          </c:dPt>
          <c:cat>
            <c:strRef>
              <c:f>Лист1!$A$2:$A$3</c:f>
              <c:strCache>
                <c:ptCount val="2"/>
                <c:pt idx="0">
                  <c:v>Доля РТ</c:v>
                </c:pt>
                <c:pt idx="1">
                  <c:v>Учредители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3.2800000000000002</c:v>
                </c:pt>
                <c:pt idx="1">
                  <c:v>96.72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1"/>
          <c:order val="1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22"/>
            <c:spPr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cat>
            <c:strRef>
              <c:f>Лист1!$A$2:$A$3</c:f>
              <c:strCache>
                <c:ptCount val="2"/>
                <c:pt idx="0">
                  <c:v>Доля РТ</c:v>
                </c:pt>
                <c:pt idx="1">
                  <c:v>Учредители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9</c:v>
                </c:pt>
                <c:pt idx="1">
                  <c:v>91</c:v>
                </c:pt>
              </c:numCache>
            </c:numRef>
          </c:val>
        </c:ser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1"/>
            <c:bubble3D val="0"/>
            <c:explosion val="0"/>
          </c:dPt>
          <c:cat>
            <c:strRef>
              <c:f>Лист1!$A$2:$A$3</c:f>
              <c:strCache>
                <c:ptCount val="2"/>
                <c:pt idx="0">
                  <c:v>Доля РТ</c:v>
                </c:pt>
                <c:pt idx="1">
                  <c:v>Учредители</c:v>
                </c:pt>
              </c:strCache>
            </c:strRef>
          </c:cat>
          <c:val>
            <c:numRef>
              <c:f>Лист1!$B$2:$B$3</c:f>
              <c:numCache>
                <c:formatCode>\О\с\н\о\в\н\о\й</c:formatCode>
                <c:ptCount val="2"/>
                <c:pt idx="0">
                  <c:v>9</c:v>
                </c:pt>
                <c:pt idx="1">
                  <c:v>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C7E06-78EF-4177-93CC-1143B0BFE051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D0867-0927-47CD-9DF8-0DB54DF64A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372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/>
              <a:pPr/>
              <a:t>9/18/2006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/>
              <a:pPr/>
              <a:t>9/18/2006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/>
              <a:pPr/>
              <a:t>9/18/2006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/>
              <a:pPr/>
              <a:t>9/18/2006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 latinLnBrk="0">
              <a:defRPr lang="ru-RU"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 latinLnBrk="0">
              <a:buNone/>
              <a:defRPr lang="ru-RU"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latinLnBrk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/>
              <a:pPr/>
              <a:t>9/18/2006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 latinLnBrk="0">
              <a:defRPr lang="ru-RU" sz="2800"/>
            </a:lvl1pPr>
            <a:lvl2pPr latinLnBrk="0">
              <a:defRPr lang="ru-RU" sz="2400"/>
            </a:lvl2pPr>
            <a:lvl3pPr latinLnBrk="0">
              <a:defRPr lang="ru-RU" sz="2000"/>
            </a:lvl3pPr>
            <a:lvl4pPr latinLnBrk="0">
              <a:defRPr lang="ru-RU" sz="1800"/>
            </a:lvl4pPr>
            <a:lvl5pPr latinLnBrk="0">
              <a:defRPr lang="ru-RU" sz="1800"/>
            </a:lvl5pPr>
            <a:lvl6pPr latinLnBrk="0">
              <a:defRPr lang="ru-RU" sz="1800"/>
            </a:lvl6pPr>
            <a:lvl7pPr latinLnBrk="0">
              <a:defRPr lang="ru-RU" sz="1800"/>
            </a:lvl7pPr>
            <a:lvl8pPr latinLnBrk="0">
              <a:defRPr lang="ru-RU" sz="1800"/>
            </a:lvl8pPr>
            <a:lvl9pPr latinLnBrk="0">
              <a:defRPr lang="ru-RU"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 latinLnBrk="0">
              <a:defRPr lang="ru-RU" sz="2800"/>
            </a:lvl1pPr>
            <a:lvl2pPr latinLnBrk="0">
              <a:defRPr lang="ru-RU" sz="2400"/>
            </a:lvl2pPr>
            <a:lvl3pPr latinLnBrk="0">
              <a:defRPr lang="ru-RU" sz="2000"/>
            </a:lvl3pPr>
            <a:lvl4pPr latinLnBrk="0">
              <a:defRPr lang="ru-RU" sz="1800"/>
            </a:lvl4pPr>
            <a:lvl5pPr latinLnBrk="0">
              <a:defRPr lang="ru-RU" sz="1800"/>
            </a:lvl5pPr>
            <a:lvl6pPr latinLnBrk="0">
              <a:defRPr lang="ru-RU" sz="1800"/>
            </a:lvl6pPr>
            <a:lvl7pPr latinLnBrk="0">
              <a:defRPr lang="ru-RU" sz="1800"/>
            </a:lvl7pPr>
            <a:lvl8pPr latinLnBrk="0">
              <a:defRPr lang="ru-RU" sz="1800"/>
            </a:lvl8pPr>
            <a:lvl9pPr latinLnBrk="0">
              <a:defRPr lang="ru-RU"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/>
              <a:pPr/>
              <a:t>9/18/2006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 latinLnBrk="0">
              <a:defRPr lang="ru-RU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 latinLnBrk="0">
              <a:buNone/>
              <a:defRPr lang="ru-RU" sz="2400" b="1"/>
            </a:lvl1pPr>
            <a:lvl2pPr marL="457200" indent="0" latinLnBrk="0">
              <a:buNone/>
              <a:defRPr lang="ru-RU" sz="2000" b="1"/>
            </a:lvl2pPr>
            <a:lvl3pPr marL="914400" indent="0" latinLnBrk="0">
              <a:buNone/>
              <a:defRPr lang="ru-RU" sz="1800" b="1"/>
            </a:lvl3pPr>
            <a:lvl4pPr marL="1371600" indent="0" latinLnBrk="0">
              <a:buNone/>
              <a:defRPr lang="ru-RU" sz="1600" b="1"/>
            </a:lvl4pPr>
            <a:lvl5pPr marL="1828800" indent="0" latinLnBrk="0">
              <a:buNone/>
              <a:defRPr lang="ru-RU" sz="1600" b="1"/>
            </a:lvl5pPr>
            <a:lvl6pPr marL="2286000" indent="0" latinLnBrk="0">
              <a:buNone/>
              <a:defRPr lang="ru-RU" sz="1600" b="1"/>
            </a:lvl6pPr>
            <a:lvl7pPr marL="2743200" indent="0" latinLnBrk="0">
              <a:buNone/>
              <a:defRPr lang="ru-RU" sz="1600" b="1"/>
            </a:lvl7pPr>
            <a:lvl8pPr marL="3200400" indent="0" latinLnBrk="0">
              <a:buNone/>
              <a:defRPr lang="ru-RU" sz="1600" b="1"/>
            </a:lvl8pPr>
            <a:lvl9pPr marL="3657600" indent="0" latinLnBrk="0">
              <a:buNone/>
              <a:defRPr lang="ru-RU"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 latinLnBrk="0">
              <a:defRPr lang="ru-RU" sz="2400"/>
            </a:lvl1pPr>
            <a:lvl2pPr latinLnBrk="0">
              <a:defRPr lang="ru-RU" sz="2000"/>
            </a:lvl2pPr>
            <a:lvl3pPr latinLnBrk="0">
              <a:defRPr lang="ru-RU" sz="1800"/>
            </a:lvl3pPr>
            <a:lvl4pPr latinLnBrk="0">
              <a:defRPr lang="ru-RU" sz="1600"/>
            </a:lvl4pPr>
            <a:lvl5pPr latinLnBrk="0">
              <a:defRPr lang="ru-RU" sz="1600"/>
            </a:lvl5pPr>
            <a:lvl6pPr latinLnBrk="0">
              <a:defRPr lang="ru-RU" sz="1600"/>
            </a:lvl6pPr>
            <a:lvl7pPr latinLnBrk="0">
              <a:defRPr lang="ru-RU" sz="1600"/>
            </a:lvl7pPr>
            <a:lvl8pPr latinLnBrk="0">
              <a:defRPr lang="ru-RU" sz="1600"/>
            </a:lvl8pPr>
            <a:lvl9pPr latinLnBrk="0">
              <a:defRPr lang="ru-RU"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 latinLnBrk="0">
              <a:buNone/>
              <a:defRPr lang="ru-RU" sz="2400" b="1"/>
            </a:lvl1pPr>
            <a:lvl2pPr marL="457200" indent="0" latinLnBrk="0">
              <a:buNone/>
              <a:defRPr lang="ru-RU" sz="2000" b="1"/>
            </a:lvl2pPr>
            <a:lvl3pPr marL="914400" indent="0" latinLnBrk="0">
              <a:buNone/>
              <a:defRPr lang="ru-RU" sz="1800" b="1"/>
            </a:lvl3pPr>
            <a:lvl4pPr marL="1371600" indent="0" latinLnBrk="0">
              <a:buNone/>
              <a:defRPr lang="ru-RU" sz="1600" b="1"/>
            </a:lvl4pPr>
            <a:lvl5pPr marL="1828800" indent="0" latinLnBrk="0">
              <a:buNone/>
              <a:defRPr lang="ru-RU" sz="1600" b="1"/>
            </a:lvl5pPr>
            <a:lvl6pPr marL="2286000" indent="0" latinLnBrk="0">
              <a:buNone/>
              <a:defRPr lang="ru-RU" sz="1600" b="1"/>
            </a:lvl6pPr>
            <a:lvl7pPr marL="2743200" indent="0" latinLnBrk="0">
              <a:buNone/>
              <a:defRPr lang="ru-RU" sz="1600" b="1"/>
            </a:lvl7pPr>
            <a:lvl8pPr marL="3200400" indent="0" latinLnBrk="0">
              <a:buNone/>
              <a:defRPr lang="ru-RU" sz="1600" b="1"/>
            </a:lvl8pPr>
            <a:lvl9pPr marL="3657600" indent="0" latinLnBrk="0">
              <a:buNone/>
              <a:defRPr lang="ru-RU"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 latinLnBrk="0">
              <a:defRPr lang="ru-RU" sz="2400"/>
            </a:lvl1pPr>
            <a:lvl2pPr latinLnBrk="0">
              <a:defRPr lang="ru-RU" sz="2000"/>
            </a:lvl2pPr>
            <a:lvl3pPr latinLnBrk="0">
              <a:defRPr lang="ru-RU" sz="1800"/>
            </a:lvl3pPr>
            <a:lvl4pPr latinLnBrk="0">
              <a:defRPr lang="ru-RU" sz="1600"/>
            </a:lvl4pPr>
            <a:lvl5pPr latinLnBrk="0">
              <a:defRPr lang="ru-RU" sz="1600"/>
            </a:lvl5pPr>
            <a:lvl6pPr latinLnBrk="0">
              <a:defRPr lang="ru-RU" sz="1600"/>
            </a:lvl6pPr>
            <a:lvl7pPr latinLnBrk="0">
              <a:defRPr lang="ru-RU" sz="1600"/>
            </a:lvl7pPr>
            <a:lvl8pPr latinLnBrk="0">
              <a:defRPr lang="ru-RU" sz="1600"/>
            </a:lvl8pPr>
            <a:lvl9pPr latinLnBrk="0">
              <a:defRPr lang="ru-RU"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/>
              <a:pPr/>
              <a:t>9/18/2006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/>
              <a:pPr/>
              <a:t>9/18/2006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/>
              <a:pPr/>
              <a:t>9/18/2006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 latinLnBrk="0">
              <a:defRPr lang="ru-RU"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  <a:prstGeom prst="rect">
            <a:avLst/>
          </a:prstGeom>
        </p:spPr>
        <p:txBody>
          <a:bodyPr/>
          <a:lstStyle>
            <a:lvl1pPr latinLnBrk="0">
              <a:defRPr lang="ru-RU" sz="3200"/>
            </a:lvl1pPr>
            <a:lvl2pPr latinLnBrk="0">
              <a:defRPr lang="ru-RU" sz="2800"/>
            </a:lvl2pPr>
            <a:lvl3pPr latinLnBrk="0">
              <a:defRPr lang="ru-RU" sz="2400"/>
            </a:lvl3pPr>
            <a:lvl4pPr latinLnBrk="0">
              <a:defRPr lang="ru-RU" sz="2000"/>
            </a:lvl4pPr>
            <a:lvl5pPr latinLnBrk="0">
              <a:defRPr lang="ru-RU" sz="2000"/>
            </a:lvl5pPr>
            <a:lvl6pPr latinLnBrk="0">
              <a:defRPr lang="ru-RU" sz="2000"/>
            </a:lvl6pPr>
            <a:lvl7pPr latinLnBrk="0">
              <a:defRPr lang="ru-RU" sz="2000"/>
            </a:lvl7pPr>
            <a:lvl8pPr latinLnBrk="0">
              <a:defRPr lang="ru-RU" sz="2000"/>
            </a:lvl8pPr>
            <a:lvl9pPr latinLnBrk="0">
              <a:defRPr lang="ru-RU"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 latinLnBrk="0">
              <a:buNone/>
              <a:defRPr lang="ru-RU" sz="1400"/>
            </a:lvl1pPr>
            <a:lvl2pPr marL="457200" indent="0" latinLnBrk="0">
              <a:buNone/>
              <a:defRPr lang="ru-RU" sz="1200"/>
            </a:lvl2pPr>
            <a:lvl3pPr marL="914400" indent="0" latinLnBrk="0">
              <a:buNone/>
              <a:defRPr lang="ru-RU" sz="1000"/>
            </a:lvl3pPr>
            <a:lvl4pPr marL="1371600" indent="0" latinLnBrk="0">
              <a:buNone/>
              <a:defRPr lang="ru-RU" sz="900"/>
            </a:lvl4pPr>
            <a:lvl5pPr marL="1828800" indent="0" latinLnBrk="0">
              <a:buNone/>
              <a:defRPr lang="ru-RU" sz="900"/>
            </a:lvl5pPr>
            <a:lvl6pPr marL="2286000" indent="0" latinLnBrk="0">
              <a:buNone/>
              <a:defRPr lang="ru-RU" sz="900"/>
            </a:lvl6pPr>
            <a:lvl7pPr marL="2743200" indent="0" latinLnBrk="0">
              <a:buNone/>
              <a:defRPr lang="ru-RU" sz="900"/>
            </a:lvl7pPr>
            <a:lvl8pPr marL="3200400" indent="0" latinLnBrk="0">
              <a:buNone/>
              <a:defRPr lang="ru-RU" sz="900"/>
            </a:lvl8pPr>
            <a:lvl9pPr marL="3657600" indent="0" latinLnBrk="0">
              <a:buNone/>
              <a:defRPr lang="ru-RU"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/>
              <a:pPr/>
              <a:t>9/18/2006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 latinLnBrk="0">
              <a:defRPr lang="ru-RU"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 latinLnBrk="0">
              <a:buNone/>
              <a:defRPr lang="ru-RU" sz="3200"/>
            </a:lvl1pPr>
            <a:lvl2pPr marL="457200" indent="0" latinLnBrk="0">
              <a:buNone/>
              <a:defRPr lang="ru-RU" sz="2800"/>
            </a:lvl2pPr>
            <a:lvl3pPr marL="914400" indent="0" latinLnBrk="0">
              <a:buNone/>
              <a:defRPr lang="ru-RU" sz="2400"/>
            </a:lvl3pPr>
            <a:lvl4pPr marL="1371600" indent="0" latinLnBrk="0">
              <a:buNone/>
              <a:defRPr lang="ru-RU" sz="2000"/>
            </a:lvl4pPr>
            <a:lvl5pPr marL="1828800" indent="0" latinLnBrk="0">
              <a:buNone/>
              <a:defRPr lang="ru-RU" sz="2000"/>
            </a:lvl5pPr>
            <a:lvl6pPr marL="2286000" indent="0" latinLnBrk="0">
              <a:buNone/>
              <a:defRPr lang="ru-RU" sz="2000"/>
            </a:lvl6pPr>
            <a:lvl7pPr marL="2743200" indent="0" latinLnBrk="0">
              <a:buNone/>
              <a:defRPr lang="ru-RU" sz="2000"/>
            </a:lvl7pPr>
            <a:lvl8pPr marL="3200400" indent="0" latinLnBrk="0">
              <a:buNone/>
              <a:defRPr lang="ru-RU" sz="2000"/>
            </a:lvl8pPr>
            <a:lvl9pPr marL="3657600" indent="0" latinLnBrk="0">
              <a:buNone/>
              <a:defRPr lang="ru-RU"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  <a:prstGeom prst="rect">
            <a:avLst/>
          </a:prstGeom>
        </p:spPr>
        <p:txBody>
          <a:bodyPr/>
          <a:lstStyle>
            <a:lvl1pPr marL="0" indent="0" latinLnBrk="0">
              <a:buNone/>
              <a:defRPr lang="ru-RU" sz="1400"/>
            </a:lvl1pPr>
            <a:lvl2pPr marL="457200" indent="0" latinLnBrk="0">
              <a:buNone/>
              <a:defRPr lang="ru-RU" sz="1200"/>
            </a:lvl2pPr>
            <a:lvl3pPr marL="914400" indent="0" latinLnBrk="0">
              <a:buNone/>
              <a:defRPr lang="ru-RU" sz="1000"/>
            </a:lvl3pPr>
            <a:lvl4pPr marL="1371600" indent="0" latinLnBrk="0">
              <a:buNone/>
              <a:defRPr lang="ru-RU" sz="900"/>
            </a:lvl4pPr>
            <a:lvl5pPr marL="1828800" indent="0" latinLnBrk="0">
              <a:buNone/>
              <a:defRPr lang="ru-RU" sz="900"/>
            </a:lvl5pPr>
            <a:lvl6pPr marL="2286000" indent="0" latinLnBrk="0">
              <a:buNone/>
              <a:defRPr lang="ru-RU" sz="900"/>
            </a:lvl6pPr>
            <a:lvl7pPr marL="2743200" indent="0" latinLnBrk="0">
              <a:buNone/>
              <a:defRPr lang="ru-RU" sz="900"/>
            </a:lvl7pPr>
            <a:lvl8pPr marL="3200400" indent="0" latinLnBrk="0">
              <a:buNone/>
              <a:defRPr lang="ru-RU" sz="900"/>
            </a:lvl8pPr>
            <a:lvl9pPr marL="3657600" indent="0" latinLnBrk="0">
              <a:buNone/>
              <a:defRPr lang="ru-RU"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/>
              <a:pPr/>
              <a:t>9/18/2006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2"/>
          <a:stretch>
            <a:fillRect/>
          </a:stretch>
        </p:blipFill>
        <p:spPr bwMode="auto">
          <a:xfrm>
            <a:off x="0" y="6"/>
            <a:ext cx="9144000" cy="561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-5589"/>
            <a:ext cx="9144000" cy="5662084"/>
          </a:xfrm>
          <a:prstGeom prst="rect">
            <a:avLst/>
          </a:prstGeom>
          <a:gradFill rotWithShape="1">
            <a:gsLst>
              <a:gs pos="0">
                <a:schemeClr val="bg1">
                  <a:alpha val="64998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 anchor="ctr"/>
          <a:lstStyle/>
          <a:p>
            <a:pPr defTabSz="1541463"/>
            <a:endParaRPr lang="ru-RU" sz="3000">
              <a:latin typeface="Calibri" pitchFamily="34" charset="0"/>
            </a:endParaRPr>
          </a:p>
        </p:txBody>
      </p:sp>
      <p:pic>
        <p:nvPicPr>
          <p:cNvPr id="11" name="Рисунок 10" descr="Описание: Описание: C:\Users\micadmin\AppData\Local\Microsoft\Windows\Temporary Internet Files\Content.Word\etat1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8" y="6329412"/>
            <a:ext cx="1368151" cy="29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sh/>
  </p:transition>
  <p:txStyles>
    <p:titleStyle>
      <a:lvl1pPr algn="ctr" defTabSz="914400" rtl="0" eaLnBrk="1" latinLnBrk="0" hangingPunct="1">
        <a:spcBef>
          <a:spcPct val="0"/>
        </a:spcBef>
        <a:buNone/>
        <a:defRPr lang="ru-RU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ru-RU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=Work=\Презентации-доклады\Лого\etat_4x3[1]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8600" y="2362200"/>
            <a:ext cx="9144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РЕСПУБЛИКА </a:t>
            </a: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ТАТАРСТАН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:</a:t>
            </a:r>
            <a:b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</a:b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ОТ ЭЛЕКТРОННОГО ПРАВИТЕЛЬСТВА</a:t>
            </a:r>
            <a:b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</a:b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К РАЗВИТИЮ ИТ-ОТРАСЛИ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240282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2" y="428604"/>
            <a:ext cx="7543832" cy="677725"/>
          </a:xfrm>
          <a:prstGeom prst="rect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09538"/>
            <a:ext cx="7543832" cy="72000"/>
          </a:xfrm>
          <a:prstGeom prst="rect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1406" y="39507"/>
            <a:ext cx="60067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spc="200" dirty="0" smtClean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Tahoma" pitchFamily="34" charset="0"/>
                <a:cs typeface="Tahoma" pitchFamily="34" charset="0"/>
              </a:rPr>
              <a:t>ВНЕДРЕНИЕ ПРОЕКТА «УНИВЕРСАЛЬНАЯ ЭЛЕКТРОННАЯ КАРТА» В ПФО</a:t>
            </a:r>
            <a:endParaRPr lang="ru-RU" sz="1100" b="1" spc="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98443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-50" dirty="0" smtClean="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</a:rPr>
              <a:t>ПРЕДЛОЖЕНИЕ: СОЗДАТЬ ЕДИНЫЙ </a:t>
            </a:r>
            <a:br>
              <a:rPr lang="ru-RU" sz="2000" b="1" spc="-50" dirty="0" smtClean="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</a:rPr>
            </a:br>
            <a:r>
              <a:rPr lang="ru-RU" sz="2000" b="1" spc="-50" dirty="0" smtClean="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</a:rPr>
              <a:t>МЕЖРЕГИОНАЛЬНЫЙ УОС НА УРОВНЕ ОКРУГА</a:t>
            </a:r>
            <a:endParaRPr lang="ru-RU" sz="2000" b="1" spc="-50" dirty="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1260931"/>
            <a:ext cx="8763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Организационно-правовая форма – </a:t>
            </a:r>
            <a:r>
              <a:rPr lang="ru-RU" sz="2800" b="1" dirty="0">
                <a:solidFill>
                  <a:srgbClr val="C00000"/>
                </a:solidFill>
              </a:rPr>
              <a:t>ОАО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Акционеры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– все 14 субъектов РФ, входящих в ПФО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 </a:t>
            </a:r>
            <a:r>
              <a:rPr lang="ru-RU" sz="2800" b="1" dirty="0">
                <a:solidFill>
                  <a:srgbClr val="C00000"/>
                </a:solidFill>
              </a:rPr>
              <a:t>долях, пропорциональных численности </a:t>
            </a:r>
            <a:r>
              <a:rPr lang="ru-RU" sz="2800" b="1" dirty="0" smtClean="0">
                <a:solidFill>
                  <a:srgbClr val="C00000"/>
                </a:solidFill>
              </a:rPr>
              <a:t>населения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Стратегические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решения - </a:t>
            </a:r>
            <a:r>
              <a:rPr lang="ru-RU" sz="2800" b="1" dirty="0">
                <a:solidFill>
                  <a:srgbClr val="C00000"/>
                </a:solidFill>
              </a:rPr>
              <a:t>Собрание </a:t>
            </a:r>
            <a:r>
              <a:rPr lang="ru-RU" sz="2800" b="1" dirty="0" smtClean="0">
                <a:solidFill>
                  <a:srgbClr val="C00000"/>
                </a:solidFill>
              </a:rPr>
              <a:t>акционеров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endParaRPr lang="ru-RU" sz="2800" b="1" dirty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Операционное управление - </a:t>
            </a:r>
            <a:r>
              <a:rPr lang="ru-RU" sz="2800" b="1" dirty="0">
                <a:solidFill>
                  <a:srgbClr val="C00000"/>
                </a:solidFill>
              </a:rPr>
              <a:t>Совет директоров </a:t>
            </a: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1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представитель от субъекта РФ - 1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голос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800" b="1" dirty="0">
                <a:solidFill>
                  <a:srgbClr val="C00000"/>
                </a:solidFill>
              </a:rPr>
              <a:t>Корпоративное управление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, прозрачные решения, тендерные процедуры</a:t>
            </a:r>
          </a:p>
        </p:txBody>
      </p:sp>
    </p:spTree>
    <p:extLst>
      <p:ext uri="{BB962C8B-B14F-4D97-AF65-F5344CB8AC3E}">
        <p14:creationId xmlns:p14="http://schemas.microsoft.com/office/powerpoint/2010/main" val="30888729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2" y="428604"/>
            <a:ext cx="7543832" cy="677725"/>
          </a:xfrm>
          <a:prstGeom prst="rect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09538"/>
            <a:ext cx="7543832" cy="72000"/>
          </a:xfrm>
          <a:prstGeom prst="rect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1406" y="39507"/>
            <a:ext cx="60067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spc="200" dirty="0" smtClean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Tahoma" pitchFamily="34" charset="0"/>
                <a:cs typeface="Tahoma" pitchFamily="34" charset="0"/>
              </a:rPr>
              <a:t>ВНЕДРЕНИЕ ПРОЕКТА «УНИВЕРСАЛЬНАЯ ЭЛЕКТРОННАЯ КАРТА» В ПФО</a:t>
            </a:r>
            <a:endParaRPr lang="ru-RU" sz="1100" b="1" spc="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98443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-50" dirty="0" smtClean="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</a:rPr>
              <a:t>КАКИЕ ОРГАНИЗАЦИОННЫЕ И ФИНАНСОВЫЕ ЗАТРАТЫ ОПТИМИЗИРУЕТ ОАО «ПРИВОЛЖСКИЙ УЭК»</a:t>
            </a:r>
            <a:endParaRPr lang="ru-RU" sz="2000" b="1" spc="-50" dirty="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200" y="1259443"/>
            <a:ext cx="9067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solidFill>
                  <a:srgbClr val="C00000"/>
                </a:solidFill>
              </a:rPr>
              <a:t>Единая </a:t>
            </a:r>
            <a:r>
              <a:rPr lang="ru-RU" sz="2600" b="1" dirty="0">
                <a:solidFill>
                  <a:srgbClr val="C00000"/>
                </a:solidFill>
              </a:rPr>
              <a:t>(не дублирующая) организационная и техническая инфраструктура УЭК </a:t>
            </a: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  <a:t>сразу для 14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субъектов</a:t>
            </a:r>
            <a:endParaRPr lang="ru-RU" sz="2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solidFill>
                  <a:srgbClr val="C00000"/>
                </a:solidFill>
              </a:rPr>
              <a:t>Сокращение </a:t>
            </a:r>
            <a:r>
              <a:rPr lang="ru-RU" sz="2600" b="1" dirty="0">
                <a:solidFill>
                  <a:srgbClr val="C00000"/>
                </a:solidFill>
              </a:rPr>
              <a:t>затрат </a:t>
            </a: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  <a:t>за счет «оптовых скидок» и тендеров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Единые </a:t>
            </a:r>
            <a:r>
              <a:rPr lang="ru-RU" sz="2600" b="1" dirty="0">
                <a:solidFill>
                  <a:srgbClr val="C00000"/>
                </a:solidFill>
              </a:rPr>
              <a:t>центры обработки данных </a:t>
            </a:r>
            <a:r>
              <a:rPr lang="ru-RU" sz="2600" b="1" dirty="0" smtClean="0">
                <a:solidFill>
                  <a:srgbClr val="C00000"/>
                </a:solidFill>
              </a:rPr>
              <a:t/>
            </a:r>
            <a:br>
              <a:rPr lang="ru-RU" sz="2600" b="1" dirty="0" smtClean="0">
                <a:solidFill>
                  <a:srgbClr val="C00000"/>
                </a:solidFill>
              </a:rPr>
            </a:b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  <a:t>основной и резервный)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Единые </a:t>
            </a:r>
            <a:r>
              <a:rPr lang="ru-RU" sz="2600" b="1" dirty="0">
                <a:solidFill>
                  <a:srgbClr val="C00000"/>
                </a:solidFill>
              </a:rPr>
              <a:t>центры изготовления и персонализации карт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Единая </a:t>
            </a: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  <a:t>разработка всей нормативной правовой документации УЭК и </a:t>
            </a:r>
            <a:r>
              <a:rPr lang="ru-RU" sz="2600" b="1" dirty="0">
                <a:solidFill>
                  <a:srgbClr val="C00000"/>
                </a:solidFill>
              </a:rPr>
              <a:t>единое подписание документов с федеральными ведомствами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 smtClean="0">
                <a:solidFill>
                  <a:srgbClr val="C00000"/>
                </a:solidFill>
              </a:rPr>
              <a:t>ОАО </a:t>
            </a:r>
            <a:r>
              <a:rPr lang="ru-RU" sz="2600" b="1" dirty="0">
                <a:solidFill>
                  <a:srgbClr val="C00000"/>
                </a:solidFill>
              </a:rPr>
              <a:t>должно быть самоокупаемым за счет транзакционных платежей за каждый факт оказания </a:t>
            </a:r>
            <a:r>
              <a:rPr lang="ru-RU" sz="2600" b="1" dirty="0" err="1">
                <a:solidFill>
                  <a:srgbClr val="C00000"/>
                </a:solidFill>
              </a:rPr>
              <a:t>гос.услуги</a:t>
            </a:r>
            <a:r>
              <a:rPr lang="ru-RU" sz="2600" b="1" dirty="0">
                <a:solidFill>
                  <a:srgbClr val="C00000"/>
                </a:solidFill>
              </a:rPr>
              <a:t> в электронном виде </a:t>
            </a:r>
          </a:p>
        </p:txBody>
      </p:sp>
    </p:spTree>
    <p:extLst>
      <p:ext uri="{BB962C8B-B14F-4D97-AF65-F5344CB8AC3E}">
        <p14:creationId xmlns:p14="http://schemas.microsoft.com/office/powerpoint/2010/main" val="24248770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12"/>
          <a:stretch/>
        </p:blipFill>
        <p:spPr bwMode="auto">
          <a:xfrm>
            <a:off x="3874198" y="2819400"/>
            <a:ext cx="572700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cit.tatar.ru/file/photoreport/print_135321_7946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77500" y="4607739"/>
            <a:ext cx="3361500" cy="2250261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6200" y="76200"/>
            <a:ext cx="89154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Цель - 100% </a:t>
            </a:r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использование </a:t>
            </a:r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спутниковой навигации ГЛОНАСС</a:t>
            </a:r>
            <a:r>
              <a:rPr lang="ru-RU" sz="4600" b="1" dirty="0" smtClean="0">
                <a:solidFill>
                  <a:srgbClr val="C00000"/>
                </a:solidFill>
              </a:rPr>
              <a:t> </a:t>
            </a:r>
            <a:br>
              <a:rPr lang="ru-RU" sz="4600" b="1" dirty="0" smtClean="0">
                <a:solidFill>
                  <a:srgbClr val="C00000"/>
                </a:solidFill>
              </a:rPr>
            </a:br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в </a:t>
            </a:r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рамках Указа </a:t>
            </a:r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Президента</a:t>
            </a:r>
            <a:b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Российской </a:t>
            </a:r>
            <a:b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Федерации </a:t>
            </a:r>
            <a:b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о </a:t>
            </a:r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Системе</a:t>
            </a:r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112</a:t>
            </a:r>
            <a:endParaRPr lang="ru-RU" sz="4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31464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133600"/>
            <a:ext cx="4800600" cy="4046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8229" y="4641475"/>
            <a:ext cx="2819400" cy="221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010400" y="1786930"/>
            <a:ext cx="1828800" cy="461665"/>
          </a:xfrm>
          <a:prstGeom prst="rect">
            <a:avLst/>
          </a:prstGeom>
          <a:solidFill>
            <a:schemeClr val="accent5">
              <a:alpha val="64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edu.tatar.ru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371" y="89892"/>
            <a:ext cx="886822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Правительство </a:t>
            </a:r>
            <a:b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Республики Татарстан предоставило более </a:t>
            </a:r>
            <a:b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</a:t>
            </a:r>
            <a:r>
              <a:rPr lang="en-US" sz="4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4600" b="1" dirty="0" smtClean="0">
                <a:solidFill>
                  <a:srgbClr val="C00000"/>
                </a:solidFill>
              </a:rPr>
              <a:t>ноутбуков </a:t>
            </a:r>
            <a:br>
              <a:rPr lang="ru-RU" sz="4600" b="1" dirty="0" smtClean="0">
                <a:solidFill>
                  <a:srgbClr val="C00000"/>
                </a:solidFill>
              </a:rPr>
            </a:br>
            <a:r>
              <a:rPr lang="ru-RU" sz="4600" b="1" dirty="0" smtClean="0">
                <a:solidFill>
                  <a:srgbClr val="C00000"/>
                </a:solidFill>
              </a:rPr>
              <a:t>учителям школ, </a:t>
            </a:r>
            <a:br>
              <a:rPr lang="ru-RU" sz="4600" b="1" dirty="0" smtClean="0">
                <a:solidFill>
                  <a:srgbClr val="C00000"/>
                </a:solidFill>
              </a:rPr>
            </a:br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имеющих доступ </a:t>
            </a:r>
            <a:b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в интернет через </a:t>
            </a:r>
            <a:b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11 000 </a:t>
            </a:r>
            <a:r>
              <a:rPr lang="en-US" sz="4600" b="1" dirty="0" err="1" smtClean="0">
                <a:solidFill>
                  <a:srgbClr val="C00000"/>
                </a:solidFill>
              </a:rPr>
              <a:t>wi-fi</a:t>
            </a:r>
            <a:r>
              <a:rPr lang="ru-RU" sz="4600" b="1" dirty="0" smtClean="0">
                <a:solidFill>
                  <a:srgbClr val="C00000"/>
                </a:solidFill>
              </a:rPr>
              <a:t> точек</a:t>
            </a:r>
            <a:r>
              <a:rPr lang="en-US" sz="4600" b="1" dirty="0">
                <a:solidFill>
                  <a:srgbClr val="C00000"/>
                </a:solidFill>
              </a:rPr>
              <a:t/>
            </a:r>
            <a:br>
              <a:rPr lang="en-US" sz="4600" b="1" dirty="0">
                <a:solidFill>
                  <a:srgbClr val="C00000"/>
                </a:solidFill>
              </a:rPr>
            </a:br>
            <a:endParaRPr lang="ru-RU" sz="4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453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0"/>
          <p:cNvGrpSpPr/>
          <p:nvPr/>
        </p:nvGrpSpPr>
        <p:grpSpPr>
          <a:xfrm>
            <a:off x="4191000" y="2542474"/>
            <a:ext cx="5029200" cy="4239326"/>
            <a:chOff x="381000" y="1047750"/>
            <a:chExt cx="5453211" cy="459674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1047750"/>
              <a:ext cx="5453211" cy="45967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8303" t="12857" r="19196" b="15988"/>
            <a:stretch>
              <a:fillRect/>
            </a:stretch>
          </p:blipFill>
          <p:spPr bwMode="auto">
            <a:xfrm>
              <a:off x="2433974" y="3334897"/>
              <a:ext cx="3155735" cy="22454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397105" y="1500175"/>
              <a:ext cx="5402721" cy="41195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83253" y="0"/>
            <a:ext cx="893832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тыс.</a:t>
            </a:r>
            <a:r>
              <a:rPr lang="en-US" sz="4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школьников, </a:t>
            </a:r>
            <a:b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240 тыс.</a:t>
            </a:r>
            <a:r>
              <a:rPr lang="en-US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родителей и </a:t>
            </a:r>
            <a:b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</a:t>
            </a:r>
            <a:r>
              <a:rPr lang="ru-RU" sz="4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</a:t>
            </a:r>
            <a:r>
              <a:rPr lang="en-US" sz="4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учителей</a:t>
            </a:r>
            <a:r>
              <a:rPr lang="en-US" sz="46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4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регулярно посещают</a:t>
            </a:r>
            <a:r>
              <a:rPr lang="en-US" sz="46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4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ПОРТАЛ </a:t>
            </a:r>
            <a:b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Электронного </a:t>
            </a:r>
            <a:b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</a:t>
            </a:r>
            <a:r>
              <a:rPr lang="en-US" sz="4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Республики </a:t>
            </a:r>
            <a:b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Татарстан</a:t>
            </a:r>
            <a:endParaRPr lang="ru-RU" sz="4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934200" y="2129135"/>
            <a:ext cx="1828800" cy="461665"/>
          </a:xfrm>
          <a:prstGeom prst="rect">
            <a:avLst/>
          </a:prstGeom>
          <a:solidFill>
            <a:schemeClr val="accent5">
              <a:alpha val="64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edu.tatar.ru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371891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915677"/>
            <a:ext cx="6021947" cy="4170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2400" y="5298"/>
            <a:ext cx="768914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Все цифровое медицинское оборудование подключено к </a:t>
            </a:r>
            <a:r>
              <a:rPr lang="ru-RU" sz="4600" b="1" dirty="0" smtClean="0">
                <a:solidFill>
                  <a:srgbClr val="C00000"/>
                </a:solidFill>
              </a:rPr>
              <a:t>центральному архиву</a:t>
            </a:r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600" b="1" dirty="0" smtClean="0">
                <a:solidFill>
                  <a:srgbClr val="C00000"/>
                </a:solidFill>
              </a:rPr>
              <a:t>медицинских изображений, </a:t>
            </a:r>
            <a:r>
              <a:rPr lang="en-US" sz="4600" b="1" dirty="0" smtClean="0">
                <a:solidFill>
                  <a:srgbClr val="C00000"/>
                </a:solidFill>
              </a:rPr>
              <a:t> </a:t>
            </a:r>
            <a:endParaRPr lang="ru-RU" sz="4600" b="1" dirty="0" smtClean="0">
              <a:solidFill>
                <a:srgbClr val="C00000"/>
              </a:solidFill>
            </a:endParaRPr>
          </a:p>
          <a:p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в котором </a:t>
            </a:r>
            <a:b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  <a:t>уже более </a:t>
            </a:r>
            <a:br>
              <a:rPr lang="ru-RU" sz="4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600" b="1" dirty="0" smtClean="0">
                <a:solidFill>
                  <a:srgbClr val="C00000"/>
                </a:solidFill>
              </a:rPr>
              <a:t>100 000 </a:t>
            </a:r>
            <a:br>
              <a:rPr lang="ru-RU" sz="4600" b="1" dirty="0" smtClean="0">
                <a:solidFill>
                  <a:srgbClr val="C00000"/>
                </a:solidFill>
              </a:rPr>
            </a:br>
            <a:r>
              <a:rPr lang="ru-RU" sz="4600" b="1" dirty="0" smtClean="0">
                <a:solidFill>
                  <a:srgbClr val="C00000"/>
                </a:solidFill>
              </a:rPr>
              <a:t>снимков</a:t>
            </a:r>
            <a:endParaRPr lang="ru-RU" sz="4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966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2400" y="457200"/>
            <a:ext cx="4214615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Технопарк</a:t>
            </a:r>
          </a:p>
          <a:p>
            <a:r>
              <a:rPr lang="ru-RU" sz="4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сфере высоких </a:t>
            </a:r>
            <a:br>
              <a:rPr lang="ru-RU" sz="4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технологий</a:t>
            </a:r>
            <a:br>
              <a:rPr lang="ru-RU" sz="4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«ИТ-Парк»</a:t>
            </a:r>
          </a:p>
          <a:p>
            <a:endParaRPr lang="ru-RU" sz="4200" dirty="0">
              <a:latin typeface="Trebuchet MS" pitchFamily="34" charset="0"/>
            </a:endParaRPr>
          </a:p>
        </p:txBody>
      </p:sp>
      <p:pic>
        <p:nvPicPr>
          <p:cNvPr id="11" name="Picture 2" descr="F:\=Work=\Презентации-доклады\Презентация МИС\Электронный Татарстан\Медведеву\itpark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/>
          <a:stretch/>
        </p:blipFill>
        <p:spPr bwMode="auto">
          <a:xfrm>
            <a:off x="4144310" y="609600"/>
            <a:ext cx="4804230" cy="2535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213" y="3629729"/>
            <a:ext cx="4138807" cy="2237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Рисунок1.wm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00400" y="1981200"/>
            <a:ext cx="554181" cy="762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95800" y="3635276"/>
            <a:ext cx="571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резидент</a:t>
            </a:r>
            <a:endParaRPr lang="ru-RU" sz="3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1400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сотрудников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года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ru-RU" sz="3600" b="1" dirty="0" err="1" smtClean="0">
                <a:solidFill>
                  <a:schemeClr val="accent1">
                    <a:lumMod val="75000"/>
                  </a:schemeClr>
                </a:solidFill>
              </a:rPr>
              <a:t>ср.возраст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601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54913"/>
            <a:ext cx="86919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ДАТА-ЦЕНТР – ВАЖНЕЙШИЙ ЭЛЕМЕНТ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03104" y="1153954"/>
            <a:ext cx="5817096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Зона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госуд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арственных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ресурсов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коммерческих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ресурсов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Tahoma" pitchFamily="34" charset="0"/>
                <a:cs typeface="Tahoma" pitchFamily="34" charset="0"/>
              </a:rPr>
              <a:t> 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750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 м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2,5 МВт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гарантированного энергоснабжения от двух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независимых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источников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независимых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дизель-генератора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подключений магистральных и местных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интернет-провайдеров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на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скоростях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1-200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Гбит/с</a:t>
            </a:r>
          </a:p>
          <a:p>
            <a:pPr>
              <a:spcBef>
                <a:spcPts val="600"/>
              </a:spcBef>
              <a:defRPr/>
            </a:pP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86680"/>
            <a:ext cx="3216261" cy="1737520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675277"/>
            <a:ext cx="3214710" cy="1734923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492595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67400" y="3365718"/>
            <a:ext cx="3276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Evernote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Пример успешных 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венчурных инвестиций Республики Татарстан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622" y="533400"/>
            <a:ext cx="46441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БИЗНЕС ИНКУБАТОР</a:t>
            </a:r>
          </a:p>
          <a:p>
            <a:endParaRPr lang="ru-RU" sz="2400" dirty="0">
              <a:latin typeface="Trebuchet MS" pitchFamily="34" charset="0"/>
            </a:endParaRPr>
          </a:p>
        </p:txBody>
      </p:sp>
      <p:pic>
        <p:nvPicPr>
          <p:cNvPr id="6" name="Рисунок 5" descr="123.png"/>
          <p:cNvPicPr>
            <a:picLocks noChangeAspect="1"/>
          </p:cNvPicPr>
          <p:nvPr/>
        </p:nvPicPr>
        <p:blipFill rotWithShape="1">
          <a:blip r:embed="rId2"/>
          <a:srcRect l="7241" t="3202" r="23280"/>
          <a:stretch/>
        </p:blipFill>
        <p:spPr>
          <a:xfrm>
            <a:off x="4796549" y="685800"/>
            <a:ext cx="4178222" cy="2419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2400" y="1144250"/>
            <a:ext cx="44699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</a:rPr>
              <a:t>стартап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-компаний</a:t>
            </a:r>
          </a:p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рабочих мест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29000"/>
            <a:ext cx="53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t="18520" b="12499"/>
          <a:stretch/>
        </p:blipFill>
        <p:spPr bwMode="auto">
          <a:xfrm>
            <a:off x="152400" y="3429000"/>
            <a:ext cx="5644502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0288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2" y="273277"/>
            <a:ext cx="7543832" cy="677725"/>
          </a:xfrm>
          <a:prstGeom prst="rect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54211"/>
            <a:ext cx="7543832" cy="72000"/>
          </a:xfrm>
          <a:prstGeom prst="rect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2351" y="214296"/>
            <a:ext cx="58478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spc="-50" dirty="0" smtClean="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</a:rPr>
              <a:t>ВЫСШАЯ ШКОЛА ИНФОРМАЦИОННЫХ СИСТЕМ</a:t>
            </a:r>
          </a:p>
          <a:p>
            <a:r>
              <a:rPr lang="ru-RU" sz="2200" b="1" spc="-50" dirty="0" smtClean="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</a:rPr>
              <a:t>И ТЕХНОЛОГИЙ НА БАЗЕ К(П)ФУ</a:t>
            </a:r>
            <a:endParaRPr lang="ru-RU" sz="2200" b="1" spc="-50" dirty="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071934" y="1557326"/>
            <a:ext cx="5072098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Казанский (Приволжский) </a:t>
            </a:r>
            <a:b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Университет</a:t>
            </a:r>
            <a:b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(2 км от ИТ-парка)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spcBef>
                <a:spcPct val="50000"/>
              </a:spcBef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составе Центры: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spcBef>
                <a:spcPct val="50000"/>
              </a:spcBef>
              <a:defRPr/>
            </a:pPr>
            <a:endParaRPr lang="ru-RU" sz="1500" b="1" dirty="0" smtClean="0">
              <a:solidFill>
                <a:srgbClr val="C00000"/>
              </a:solidFill>
              <a:latin typeface="+mn-lt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50000"/>
              </a:spcBef>
              <a:defRPr/>
            </a:pPr>
            <a:endParaRPr lang="ru-RU" sz="1500" b="1" dirty="0" smtClean="0">
              <a:solidFill>
                <a:srgbClr val="C00000"/>
              </a:solidFill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50000"/>
              </a:spcBef>
              <a:defRPr/>
            </a:pPr>
            <a:endParaRPr lang="ru-RU" sz="1500" b="1" dirty="0">
              <a:solidFill>
                <a:srgbClr val="C00000"/>
              </a:solidFill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50000"/>
              </a:spcBef>
              <a:defRPr/>
            </a:pPr>
            <a:endParaRPr lang="ru-RU" sz="1500" b="1" dirty="0" smtClean="0">
              <a:solidFill>
                <a:srgbClr val="C00000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8422"/>
            <a:ext cx="4000496" cy="2950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6200" y="4876800"/>
            <a:ext cx="5302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defRPr/>
            </a:pP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</a:rPr>
              <a:t>Грантовая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поддержка от ИТ-парка: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4186535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www.it.kfu.ru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14316" y="5105400"/>
            <a:ext cx="4457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грантов по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74 700 руб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b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(2011/2012)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utoShape 2" descr="data:image/jpg;base64,/9j/4AAQSkZJRgABAQAAAQABAAD/2wCEAAkGBhASEBISEBMUFRIWFxUUGBUSFRUYFBIVFhQVFRYWGhcXHCYeFyUjGhUUHy8gIycpLCwsFR4yNTAqNSYrLCkBCQoKDgwOGg8PFzUgHiQsKTUuKS0qLCwuLDA1LCksKik1KTUpLzU1MCksLCkrLyk1KSwsLDE1NS0pKTQuKSkpLP/AABEIAMkA+wMBIgACEQEDEQH/xAAcAAEAAgMBAQEAAAAAAAAAAAAABgcEBQgDAQL/xABIEAACAgEBBQUGAwMIBgsAAAABAgADEQQFBhIhMQcTQVFhIjJxgZGhFEJyYoLSI1KSk6KxssEIF0Ph8PEVFiQzNVRjc4Oz0f/EABsBAQACAwEBAAAAAAAAAAAAAAABBQMEBgIH/8QAKxEBAAIBAwMCBAcBAAAAAAAAAAECAwQRIQUSMUFRE2GRwSIjMnGBsdEG/9oADAMBAAIRAxEAPwC8YiICIiAiIgIiICIiAiIgJ8M+zWbf2p3FLN+Y+yo9T4/KeL3ilZtL3jpOS0Vr5li2byoupNTe57vF5P8A/nhN4plUGzPWbnZG9VlICsONPj7S/Ayrw67mYyeP6Xeo6VMVicXn1j3T+JpdNvbpX6vwnycEffpNrTqUdQykFT0I6GWdctLcxKlvivj/AF1mHrE+cU+zJuxkREBERAREQEREBERAREQEREBERAREQEREBERARE+QBMrnefa/fXHhPsJ7K+vmZNdsbYroC95+Y8PwHiflIDt/Y507cS+1S3NWHQZ54M0tfjyfCiYjha9HyYfjzW0/i9GBxRxzy4o4pQuw7WVpKGsdUXqSB9f+PtJfq7VrC0ofZQYz5t4ma7d7TCmltQ3vN7Nf+Z/y+Rng95PM9Zh11+ykYY8zzP2j7uF6zrPi5eys8Qz12nYvusR/d95s9nb0qWCXYUnkH/KT5H+aftIw1sx72BB4umOeemPGa2k1WXT2/DPHspaXtWfKz8z7NBuXqrX0qm3JwSFY+8UHu58yByz6TfzuKW7qxb3b0TuRET0kiIgIiICIiAiIgIiICIiAiIgIiICIiAn5dwBk9BP1Ipv3tzuq+5U+3YOfonj9ekyY8c5LRWGPLkjHWbIvvHtjv72Ye4PZX4Dx+fWfrZO8pqU1WqLKD1U9V+GZoDZPyXl/OOk07JjhRxa0W7onlKH2LpLuel1CoT/s7eWPgTPuj3P1BsUNwlcjLKynA8+siykkgDmTyA9TJ/sPTfh9NnPtWdP0j82PXr8MTl+rYNLocU55j9o93R6Lqmsy/ld3DH25qGDhAjLXWOFcg45eOcY+81neySJtGwfm+s+PTRdyZQjn86DAP6h0M4WNVptTeZmZpaffmPr6fQzaC36ondGi0/NGka+1KU/McsfJRz/4/wB8y9qbNaknPT06HyIPiD0kh3M2TwIbn95+nov+/wDuAllodHN8+144r5+31aFMc920pDpdOtaKijCqAB8p6xE61uEREBERAREQEREBERAREQEREBERAREQEREBK17R9gWpYdbXxPUQBagyTXwjAsUeWPeA+PnLKn5ZARg8xPePJOO3dV4vSLxtKh0vDAFSCDzBB5ERxyebf7La3ZrNG/cuxyUxmpj4nh8PliRe7cjaSHDVK4/nIT088c/75a01lLeeFZfS3r45Zm6WyO+t4m9wZJ/SPe+vu/M+UlOs1XG5I90cgPICYdlg0WnSoo4awcTELkKo5BSfPxPqTMbS7SqsOFcE/wA3mG+h5z51/wBPqcuozdkVnsr8uJlf9OwxipvPmWeDP2s8VntkAEnw+3rOM2mZ2haM3ScN3/Z7ASMFgR1UDAPyOcf8pJUQAADkBymq3e0HChsYYeznz6qv5V/zPqTNvPqPTtPbBp60vO87c/5/Cmy2i15mCIib7GREQEREBERAREQEREBERAREQEREBERAREQEREBERA/LVg9QD8RNVtPdXS3j26wD4MvssD55E28SJiJjaRAdXoLdIwW1jZQThbT1Qnotn8U2Gz9J3toT8i4d/hn2V+ZGfgvrJRqtKtiMjgFWGCD4gzH2VspaE4VJPPJJ6nkAB8gAPlKSOjYa6qM9eIj0+fo2J1Fpp2yzQJ9iJeNciIgIiICIiAiIgIiICIiAiIgIiICIiAiIgIiICIiAiIgIiICIiAiIgIiICIiAiIgIiICIiAiIgIiQTafbNs2i62l+/L1u1bFawV4lODg8XPmDAncSuv8AXtsvy1H9UP4pPNmbQS+mq+vPBai2LkYPC6hhkeHIwMmJF97O0XRbOsSvUGwu6lwK14iFzgE8xjJzj9Jmi/17bL8tR/VD+KBYsSIaPtQ0Nmjv1qi4U0sqNxIAzM5UAKOLn76/Wak9u2yvLUf1Q/igWLE8dJqRZWlgBAdVcBhhgGAIBHgec9oCIiAiIgIiICIiAiIgIiICIiAiIgImDtjben0lRt1Nq1Vg44mPUnoABzY9eQBPKQ63tw2SDgPcR5il8ffB+0CfxPHS6kWVpYueF1VhkYOGAIyPDr0ntAREQPDXataqrLW91FZz8FUsfsJyJqNQ1jtY3vOzOfixLH7kzpPtZ2n3OyNUQcNYFpH/AMrBW/slvpOaITD6J1DuPq1XY+jsdgFXS1lmPRQtYyT8ADOXRLT3k3r7rd3Z+kQ/ymoqAbHVaUJDf0mAX4cUEoHvZvC2u1l2pbOHb2Afy1ryrX+iAT6kzURPqoScL1PIepPIfeErm3c3Rpu3f09F+pXTd/a2pLNwZcBiqjDMPAVn5CYmm7Gtns6qNpq5JHsL3JL8/dGHzzE0HbAypqNJo193SaWqv95hz/srXMfsg0SNtRLXwK9PXbqGZuQUKvACT4YL5/dhDpADHSaTX777Npbht1mnVh1XvVLD4gEkSj9/+1DUa52roZqtGDgKpKtcP51hHPB8E6DxyZo929xdfrlZtLTxIvIuzKicX80Fj7R+HTPPEGzpTZe9Oi1Jxp9TTa381LFLf0c5+02k4/1FFlNrI4ZLa2KkdGR1ODzHQgjqJc+6XaPZbsXXNexbUaWsqHPvWCxStLHzPFlSfHAPUwLI/wCsej/8zR/XV/xTIs2nQtYta2sVHmLC6hCP1ZxOQQg8pl6/altwrFrllrVa61J9mtFAAVV6DpzPUnmYNnWeh2jTcneU2JZXkjjrYMuQcH2hy5GaXaHaJsulitmsp4h1Ctxkeh4AcTnvX746h9JToq2NemrQAopwbnJLO7kdQWZsL0xjOTPbdLs91u0AzadVWpTwmy1iqcXXhGASx6dBgeMGzoTZO/OztSwSjVVO56JxcLn4K2CflN7OSdvbCv0d7afULw2Jg8jlSDzVlPiD5+ngRLi7Iu0F7dPfTq3Lvpqzcrscu9Kj2gSepU45nqGHlkhZmu2jTShe+xK0H5rGVV+rHEjdvarsdTg6xD+lbGH1VSJz3vNvPqNfe1+oYnJPAmfYqXwRR4YHU9SeZkp3R7IrtfpBqV1NVYYsFQqznKsVPGQRwcx058sGBdWyd+dnalglGqpdz0Ti4XPwVsE/ITezkLW7Psqsep1PFW7IcZI4kYqcHx5jrLx3C38NWxH1OuZmOndqQW/7y7khrXJ94+3w5PguT4mBZGo1KVqXsZUQcyzkKoHqTyEjV/ahshG4TrKif2OJx9UUic/7175araFpfUP7APsVKT3VY9B4n9o8z6dBtdh9k+09Vp/xFaIiEcSC1yr2jwKjBwD4FiM/DnA6B2PvNo9WD+F1FVuOZCOCw+K9R8xMrWbRpqx3tldec47x1XOOuOI8+o+s5Lrsu092VL1XVMRkEq9bqcEehBBGJOtvNtHbtOmvqo4xp63rtYNUq99xcTsAzAgGsVN0xzI8INmL2wbzfitosiOGooArThOVLEBrHGORySFz+xMXs83M0+ue06rUCiqvhGOJFexmzyBfkAAOfI+8JEBN/sns/wBo6qkX0aYvUeIB+OoA8JIbk7A8iD9IG77W9vm3abrTae6qrqqXu3PAcLxnHCcHm+P3ZIewvUor6u7UXgYFdSi23rks7kB29ElSASV7t9muv1R09o05OmsdM2Fqsd3x4duEtxdA3hA6S1e06agpttrrDclLuqhj6cR5/KZMr3fHZmoOoYoLFVihFtVd1hNK1d2dMBSCUIdrLRxjgYlMhgCBLt2tK1elRHUpzsK1kgmqtrHaqo4JHsVlFwCQOHAJEIVx/pA7TxTpNOD77vaR6VrwL97D9JS1dTMwVebMQo9WY4H3Ik97btp97tQoOlNVdf7zZtb/ABr9JqezDZXf7W0qkZVGNzfCoFx/bCD5wlrt8dAtGv1NKe7W/APgqKJrdTrHsCcZyK0Wtf2UXJA+rMfmZv8AtJXG19d/7ufqiTK7Lt1vx20EDjNNOLrM9CFPsJ+82OXkGgazeTZP4VNLSwxc1X4i0eKtcx4EPlw1onLzdp69n2zPxG1NHXjI71XP6as2n/Bj5z9dou0u/wBq6yzOQLTWPhUBUP8AAT85u+yQCqzXa5uml0tjA/tv7v2rYfOBHt+tp/iNpay3OQbnVf01/wAmv2QfWe2zbGp2Xq7ByOoup0gP/porX2j5/wAiD6GR3J8evj8fGWLtfdpl3Z0dyg5F7ah/RLuKtW+gp+sCAaLSNbbXUnvWOla/qdgo+5nWOxdkVaXT1aekYrrUKPXHVj5knJJ8yZylsnXmjUU3gZNVldmPPgcNj54x85c+83bjpfwrDQ94dS64HGhUUE/mYnkxHgBkE+OIJSTafZTsvUXWX21ObLGLsRdaAWPoGwPlIV2n7t6LZmz2TRoyNqrKkfisd8pTxW/nJx7QXp5yD19pG2GIVdZcWJAAAQliTgAAJzJPLE2PafqNUo0Om1lpt1FdLXWlsey978k9kAeytYH1PjAh2zdnvfdVTUM2WOta56ZY4yfQdT6Ay2+0LdzS7K2OtOnRTdc6VPeyg2uMNY54vyg8GOEcgGkY7FNmd7tVXI5U12W/vECpf/sJ+UsPt02W1uzVsQZ7i1XbHgjK1ZPyLL8swKCopZ2VF95mCj9TEKPuROtNg7Hr0ump09QwlaBR6n8zH1JyT6mcnaPUmuyuxfeR0cZ6ZRgw+4l863ty2cNN3lQse8jlSUZeFsdGcjhwD4gn0EEoH256tX2oFXrXRWrfqLWOB/RdfrPnYpstrtdblWNJ011bsAeEhzWvDxdMnmcekiZ3ltOos1NiUW22MXY31CxQT5Kx4QByAyDgASa7V7QtuaJNOLDTWLau9VBp1XgXiZQpHgcBTjw4xAjG924Wr2fYwsRmpz7F6gmtl8OIj3DjqDj0yOc0+zds6jTktp77aiepqsZQfjwnB+cnuwO2jXHVU/jbU/DFsW8FK54SCM8snkSpOPAGb7tF2lu9borWpOnbVEfyR0ygW8eRji4QPZ8+Lw9cQIvu/wBtG0qGUXsNTV4q4VbMePC6gc/1AzY9tW9K6kaFKWJoer8V+o2EomR5qFcfvGVfmTLfndi/TaTZdlqkcWnNbZ/I/eWXhD5Hht6fsGBrdwdhLrNo6ahxmssXceaVqXZfngL+9OpQuBgTlvcLeNNDtCnUWAmscSPw+8FdSpIHjg4OPQy0N9e2rSjTtXs5me5wV7woyLSCMFvbALN5ADGeZPLBCqN9NUtm0dbYnNWvtwR0IDEZ+eM/OTTcDXNp9g7Xu6Anu0/W9S18vnYn0lbaTSva6V1KXdyFVV5lmPIAS1e0HZY2bsLSaEEGy23jtI6Myg2P8QGNYHoogVL0+AnRP/h+7Xk6aT6W3L/HZKE2Hs46jVaegf7W2uv5M4DfbMu/t113d7NrqXl3tyKcdOFFazH1VYFBY8vlOtN29m/h9HpqMY7uqtD8VQBvvmcrbJurTUUvcCaltrZwoySiupYAePIGdQ7r73abaCPZpS5RGCEujJ7RUNgZ68iPrBLdREQhUO8HYlqdVq9RqDq6h3tjPg1OSoJ9lc8XPC4Hym87Oey5tm3232XJazV92vChXhBYMx5k9eFfvLCiBU+9nYvdq9bfqV1NaLawYKa2JXCKvMhhn3fvJb2f7jDZmmevjWy6xi72BSAcDCLjJOAPuzeclcQKSs7ANSxLNrKiSSSe6fmSck+/5yQ7L7JbadmazRrqK+91L1k2d23CtaFTw8PFk5w/j+aWZECj2/0fdT4ayn+qf+KXBpti1LpE0jKHqWpaSrDkyhAhBHqBNhECl94OwOzjLaG9OA8xXqOIMvoLFB4vmAfMnrNXpewbaLH+Ut0yDzDWOfkAgz9RL8iBCdyuynSbPYWkm/UDpY4AWvwPAnPh+JJPqJoN8+x/U67XXakampFfhCqa3JVVRVAyD6E/OWrECC9mvZy2zDqGstS1reAAopXhVOIkcyc5LD6SbX0K6sjqGRgVZWGQykYII8QRPSIFN7x9ghLl9n3KqHn3V/F7Hotigkj4jPqZoqOwnahbDNplHmbHP2CToGIFd7ndjOl0jrdqG/EXLgrleGqth0ITJ4iPNj8ADJLvhuXpto0iu8EMuTXYmOOsnrjPIg4GQeRwPEAjfxAofaPYJrlJ7i6i1fDj462+mGH3mFT2HbVJw34dR5m1iB9EJnQsQndWO53YnTprFu1lgvsUhlrVcUqw5gnPOzB6ZwPQyfbd2DRrKHo1CcVbfIqR0ZT4EHoZsIhCjNsdgeqVidLfVYngLuKuwDyJUFT8eXwmLouwfaLH+Vs09a+JDO5+ShQD9RL9iBEdyuzTSbO9tc26gjBusAyAeoRRyQH5k+JM1/aR2c37TtpZNQlSVIw4WRmJZ2BJyGHgqiT6IFV7m9jFmj1tOpt1Fdi1Fm4FrZSWKMqnJY9OLPyk33x3Rp2jpjRcWXDB0dccSOAQDg8iMEgjyPh1m9iBSVv+j5fk8OsqI8M1OD9A5llbg7pf9HaMacuLH43sZ1UqGLHlyJPRQo+UkcQEREBERAREQEREBERAREQEREBERAREQEREBERAREQEREBERAREQEREBERAREQEREBERAREQEREBERAREQEREBERAREQEREBERAREQEREBERAREQEREBERAREQEREBERAREQEREBERAREQEREBERAREQEREBERAREQERE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080" y="3578349"/>
            <a:ext cx="1091312" cy="87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utoShape 5" descr="data:image/jpg;base64,/9j/4AAQSkZJRgABAQAAAQABAAD/2wCEAAkGBhQQERAQDxIUEBAQFRkSEBYQGRYXFhUUFhIZFxMUEhUXJygeFxkjGxYYHy8iIyopLC0sFh8xNTAqNSgrLCkBCQoKDgwOGQ8PGiskHyApNDA0NCwtNDIpKSopNCw0NDQsNS8wNCwvLCw0LC0sLC0sLCwsLCwsLCwsLCwsLCwsKf/AABEIAKMBNQMBIgACEQEDEQH/xAAbAAEAAwEBAQEAAAAAAAAAAAAABQYHBAMCAf/EAEEQAAEDAgEHCQUHBAICAwAAAAEAAgMEERIFBhchUVSSBxMWMVORk9HSIkFSo+EUFTJhcYHigqGisSNyYsEzQkP/xAAZAQEBAAMBAAAAAAAAAAAAAAAABAIDBQH/xAAtEQACAgECAgkFAQEBAAAAAAAAAQIDEQQUEmETITFSU4GRofAkQVFxsTIjQ//aAAwDAQACEQMRAD8A3FERAEREAREQBERAEREAREQBERAEREAREQBERAEREAREQBERAEREAREQBERAEREAREQBERAEREAREQBFQc+M8qikqRFAWBhja/2m3Ny5wOu/5BV/SZWbYuD6qyGisnFSWOsjnrK4ScXnqNeRZDpMrNsXB9U0mVm2Lg+qz2FvIx39XM15FkOkys2xcH1TSZWbYuD6psLeQ39XM15Fn+ZWelRV1QhmLCzm3O9ltjcWtrv+alc/s45qJkDoC0GRzg7G3FqDbiy0PTTVir+7Ny1EHW7Psi1osh0mVm2Lg+qaTKzbFwfVb9hbyNO/q5mvIsh0mVm2Lg+qaTKzbFwfVNhbyG/q5mvIsh0mVm2Lg+qaTKzbFwfVNhbyG/q5mvIslh5UKsfiEL/1Y4f6cp3JPKrG4htVEYr/AP3jONv7t/EB+l1hLRWxWcZ/RnHWVS6s4L6i8aSrZKxskTmvY7W1zTcFeyj7CvtCKi59531FHPHHAWBrow8424jcvcOu+wBVvSZWbYuD6qyGjsnFSWOsjnrK4ScXnqNeRZDpMrNsXB9U0mVm2Lg+qz2FvIx39XM15FkOkys2xcH1VkzFz2lqp3w1JZcsxRYW4dbT7QOvXqN/6SsJ6KyEXJ46jKGsrnJRWesvSIijLAiKs595yuooWGHDzsr7NxC4DWi7zbhH9SzhBzkor7mE5qEXJ/YsyLIdJlZti4Pqmkys2xcH1Vmwt5Em/q5mvIsh0mVm2Lg+qaTKzbFwfVNhbyG/q5mvIsvyDygVc1TTxSGPBJI1rrMsbE67G+pagprqZUvEiim6NqzEIiLSbgiIgCIiAisp5r01S/nJ4hI+wbclw1AkgaiNpXJ0Cod3HFJ5qmcpbZPtg5vnMPMs/BitfG/Z71VME+yb5i6tWnnKCasa+fs5duohGbTrz8/Rr3QKh3ccUnmnQKh3ccUnmshwT7JvmJgn2TfMWza2eK/nma91X4a+eRr3QKh3ccUnmnQKh3ccUnmshwT7JvmJgn2TfMTa2eK/nmN1X4a+eRtGTc1qamfzkEIY+xbcF51HrGske5e+Vchw1QaKiMSBhJbcuFiRY/hIWccnDZftox85h5p/48Vr3bt1Kd5Uw/m6bm8f43XwYvh99lJKmSuUOPr/ACVRti6XPh6vwTPQKh3ccUnmnQKh3ccUnmshwT7JvmJgn2TfMVe1s8V/PMl3Vfhr55GvdAqHdxxSeadAqHdxxSeayHBPsm+YmCfZN8xNrZ4r+eY3Vfhr55GvdAqHdxxSeadAqHdxxSeayHBPsm+YmCfZN8xNrZ4r+eY3Vfhr55GvdAqHdxxSeadAqHdxxSeayHBPsm+YmCfZN8xNrZ4r+eY3Vfhr55G3ZKyDDS4vs7ObDvxAOeQTts4kX/NSCwHBPsm+YtC5Lq6TDPBKH+yRIwvDvf7LwCfzDT+5U1+kcIublkpo1SlJQUcFoypmzT1Tg+oiEjmjCCS4ark29kj3krj6BUO7jik81UeU9sn2qLm+ctzIvgxWvzj9nvVPwT7JvmLZTp5ygmrGvn7NduohGbTrz8/Rr3QKh3ccUnmnQKh3ccUnmshwT7JvmJgn2TfMW3a2eK/nmat1X4a+eRr3QKh3ccUnmvehzQpYJGyxQhkjNbSHP1XBB6zbqJWNYJ9k3zEwT7JvmLx6Sx9TsfzzPVqoLrVfz0N+RV3MLKDpaOMSBwkhvE7GCCQ38B19fskdxViXKnFwk4v7HUhLjipL7hRuVc3aeqLXVEfOFgIbcuFgTc6gQunKVZzMUspBPNtLrDrJA1AW2nV+6wyV1Q5znO54ucS46n9ZNyqdNRKzMlLGCfU3xrwnHOTXOgVDu44pPNOgVDu44pPNZDgn2TfMTBPsm+YrdrZ4r+eZFuq/DXzyNe6BUO7jik806BUO7jik81kOCfZN8xME+yb5ibWzxX88xuq/DXzyNjpczKSJ7JI4A17CHNOJ+ojqOsqbWK5rtm+2UuIS4edbfFjta/vutqUOqrlXJKUsl2msjOLcY4CIikKgiIgCIiAIiICDqc9aOJ745Jw17CWuGGTUQbEahZeXT6h3gcMnpVPy3yfVctTUSsbHgkkc9t32Ni4kXFlw6NKz4Y+P6Lpx0+maWZ+6ObK/UJvEPZmh02etHI9kbJw573BrRhk1kmwGsKcWW5E5PquKpp5XtjwRyse6z7mzXAmwstSUuorrg10byVaedk0+kWAiIpigKKypnPTUrxHPKI3locAQ8+ySQD7IPvBUqqHn1mfUVlQ2WAMLBE1hxOsbhzidX7hbqIQnLE3hGm6c4xzBZZN9PqHeBwyelOn1DvA4ZPSqDo0rPhj4/oh5M6z4Y+P6K7b6bv8AuiLcanuezNchlD2te03a4BzTtBFwV9rmydAWQxMd+JjGtdbaGgH/AEulcx9p0l2HPXVzII3SyuwRs1uOs2uQBqGvrIUN0+od4HDJ6V151ZNfUUk0MVi94AbiNhqe06z+gWbaM6z4Y+P6KvT1UzjmyWGSX22wliEcov3T6h3gcMnpXXkzOqmqX83BKHvsXWwvGoWubuAHvWbaNKz4Y+P6KzZh5nTUk8ktQGC8eBmF2LWXAn9PwjvWy2jTxg3GWX+0a67r5SSlHC/TLyiIuedAhKzPKkhe6KWcNew2cMLzY2v1gW968en1DvA4ZPSqnnHmFVT1U80bYyyR+Jt32NsIGsW/JRujSs+GPj+i6UdPp3FNz6/2jnSv1Ck0oezL90+od4HDJ6U6fUO8Dhk9KoOjSs+GPj+iaNKz4Y+P6LLb6bv+6Mdxqe57M0agzvpJ5GxQzB8j74RheL2BJ1kAdQKmVlFBmBXQyxzMbHijcHj2+uxvbq9/V+61YKTUV1wa6N5RVp7LJp8awyOyrnFT0paKiURl4JaLONwOs+yDbrXB0+od4HDJ6VXc8c0ausqnSsazmmtDIsT7HCBcki2q7if7KD0aVnwx8f0VFdFDinKfX+0aLL71JqMOr9Mv3T6h3gcMnpTp9Q7wOGT0qg6NKz4Y+P6Jo0rPhj4/os9vpu/7ow3Gp7nsy/dPqHeBwyelWAG+se9ZCeTOs+GPj+i12NtgAfcAP7KXUV1Qx0cslOnstnnpFg+kRFKVBERAEREAREQBERAUPKnKeYJpofswdzT3Mvzlr4Ta9sOpculw7qPF/ipfKHJpBNLJM6WYOlcXkNLLAuNyBdvUvDRPT9tP3x+ldKMtJhZX9ObKOry8P+HjkvlPM80MP2YN517WX5y9sTgL2w6+tXxVCg5NIIZY5myzF0T2vAcWWJabgGzerUrepdQ6m10RVQrUn0oREU5QFUs68+jQzNh5nncTA++PD1ucLWsfh/uraq3nHmPFXSiaSSRhDAyzMNrAk31g6/aW6jo+L/p2Gm7pOH/n2ld0uHdR4v8AFNLh3UeL/Fd2ieDtpv8AD0pong7ab/D0q7i0f4/pFjWfn+HDpcO6jxf4ppcO6jxf4ru0TwdtN/h6U0TwdtN/h6U4tH+P6Maz8/w4dLh3UeL/ABTS4d1Hi/xXdong7ab/AA9KaJ4O2m/w9KcWj/H9GNZ+f4c1JypPle2OOjxPecLQJOsn+lX+MmwxAB1hiANwD77HVcKCzczLgonOezFJI7ViktdrfeG2AAup9R3yqb/5rCLKI2Jf9HlhERTm8ouWeUw0880H2cP5p2HFzlr6hrthNlx6XDuo8X+Kmcp8m8FRNJM+WZrpXYiGllgfyu265tE9P20/fH6V0oy0mFldfmc6UdXl4fV5HDHysucQ1tJcuIAAl6yTYD8K+dLh3UeL/FSlLyX08b2SCWYmNzXi5jtdrgRf2fySp5LaZ73v5yZuNxdhaWWFzezbtvYXXvFpM9n9POHV47f4Relw7qPF/iprJ2f7JaSpqnR4HU5sY8V8RcBzftWFrm46vcVy6J6ftp++P0r7ZyXwBrmCeoDX2LheOxw3w39n3XPesZPSNdXV6nsVqk+vr9CM0uHdR4v8U0uHdR4v8VIaJ6ftp++P0r80T0/bT98fpWfFo/x/THh1n5/hxP5WHC16S2IYh/ydYuRf8P5FfOlw7qPF/ipmv5NaeYsJklZgjZE0NLLWY2wJu3rPWVzaJ6ftp++P0rxS0mOtf09cdXnqf8I88rp3UeL/ABWiMdcA7RdUo8k9P20/fH6VdmNsANmpTah0vHRIo06uWelP1ERSlQREQBERAEREAREQGRZfzwrI6qpjZUOaxkr2tADNQDiANYXB04rd5fwx+larUZOoi5xkjpS8kl5e2LEXX14r67rz+68n9lScMS6kdTUkl0fsjmS01rbfSe7M9yDnhWSVVNG+oc5j5WNcCGawXgEagtdUPT5Oog5pjjpQ8EFhY2LEHX1Yba73UwpNRZGbTjHBVp65QTUpZCIimKQs75Qs46mmqmMgmdGwxNcQA06y94J1g7B3LRFHZRoqV7gahkDn2sDMGF2G5sBi12vdb6JxhPMlk0XwlOGIvBknTit3l/DH6U6cVu8v4Y/StR+68n9lScMSfdeT+ypOGJXbqrw/ZEO2t8T3Zl3Tit3l/DH6U6cVu8v4Y/StZbm3SHWKWnIPVaOPyTozS7rB4UfkvN3T4fsjLaXd/wB2ZN04rd5fwx+lOnFbvL+GP0rV5M3aNoJdTU7QOsmOMDvIXj915P7Kk4Yl7uqX/wCfsjza2r/092UzNLlDkEvN1r8cchsJHAAxu92KwHsn+3X1LTlCfdeT+ypOGFSlLNGQGxOYQwAAMIs0dQFh1DUo75Qm+KEcFdEZwXDKWT3REUxSZNnNndVxVdTHHO5rGPIaAGahYatYuozpxW7y/hj9K1WqyfROe4yx0xkJ9svbEXE/+V9d15/deT+ypOGJdSOpqUUnX7I5ktPY5Nqz3Zm+TM86x00LXVDy10jGuFmawXgEfh2K6cotdUU8cU1NK6NocWSBoab4hdjvaB94I/qClosm0Ic0tipQ4EFuFsV731Wt77qUqaVkrSyVjZGHra8BwNjcXB1da02Xwc4yUMJcu03V0TUJRcst+xjHTit3l/DH6U6cVu8v4Y/StROS6DsqThiT7ryf2VJwxLfuqvD9kT7a3xPdmXdOK3eX8MfpVmzAy1V1dSednc+GJhc8EMsSfZYCQL7T/SrX915P7Kk4YlIZPoIYgTTxxxh9iTE1rQ63VfD19Z71rt1Nbg1GGH+kbatPYpJueV+2Z9n1nPU09Y6OGZ0bAxhDQGEXIN+sEqv9OK3eX8MfpWs19DSPeXTx07pLC5lEZdb3a3a7Ln+68n9lScMS9r1FcYpOGfJGNmnslJtTx5mXHPiu3l/DH6VtMRu1pPvA/wBKH+68n9lScMKmh+XUtGpthZjhjg36eqUM8Usn6iIpCsIiIAiIgCIiAIoDLmesFHKIZhJjLQ/2GgixJA13/wDEqO0o0mybgHmt0aLJLKizS764vDkik5x5t1L6uqeymlc10ry0hjiCC42INtYUd0Vqt1m8N3ktH0o0mybgHmmlGk2TcA810436hJLgObKihtvjKTm7m3Usq6V7qaVrWzMc4ljgAA8XJNtQWzKn6UaTZNwDzTSjSbJuAeamvjfc03DsKaHTSmlMuCKv5Ez3p6yXmYRJjwl3ttAFha+u/wCa6sv5yxUTWOnx2kJa3AL6wLm+sKN1TUuHHWVq2DjxZ6iWWacpORJpqpj4oJJWiFrSWNLhfG82uPfrHepvSjSbJuAeaaUaTZNwDzVVNd1UuJQZNdOm2PC5GcdFardZvDd5Ic1ardZvDd5LR9KNJsm4B5ppRpNk3APNWbjUeGR7fT98suSYy2CBrgQWxsBB1EEMAIIXWqfpRpNk3APNNKNJsm4B5rmvT2t54WdFaipLHEiUz1pXS0NQyNpe9wbha0XJ/wCRp1Afosk6K1W6zeG7yWj6UaTZNwDzTSjSbJuAearod9MeFQJb40XS4nMzjorVbrN4bvJWvk4yXUU9U4ywSRxvic0l7HNFw5pbcn9D3qc0o0mybgHmpXIGdkNa57YBJ/xgFxe0AayQPedeo9yyuvucGpQwjGmilTTjPLJtFBZezygopGxzCTE5uMYGgixJG0bCozSjSbJuAeagjRZJZUWXSvri8OSKbnVm7USVlS9lNK9rpCWuaxxBFhrBtrUV0Vqt1m8N3ktH0o0mybgHmmlGk2TcA810436iKS4Ow5sqaJNvj7ShZKzZqWzwOdSzANljJJjdYASAknUttVTp+UqlkexjRLie4MF2C13EAX1/mrYotVZZNrjjgs0tcIJ8EsmQZ25oTNq5jBBJJFI7nGmNhIGPW4atjr/2UP0Vqt1m8N3ktoy1lhlJEZpQ4sBAOAXIxGwJGrVew/dV7SjSbJuAeaqq1VziuGOcE1umpUnxSxkzyDNCqe5rfs0rcTg3E5jgG3NrkkagOtbbSUrYo2RsFmxtDGj8miw/0ozN/OqKuMggEn/GAXF7QB7V7Aazr1FTKl1V87GozWMFWmphWnKDzkyzlAyFPNWvfFBJIwsYMTGFwuAbi4Vb6K1W6zeG7yWq5az5p6SUwyiTGAHHA0EWd1a7rh0o0mybgHmqqr71BKMOrBLbRS5tufXkzg5q1W6TeG7yW6Qj2W/oP9KpaUaTZNwDzTSjSbJuAea1ajp7sZh2G2joac4n2lwRVeg5RaaaWOFglxyODW4mgC56rm6tChnXKHVJYLYWRn1xeQiIsDMIiIAiIgKVnhmLJW1AmjkYxojayzw69w5xvq/7KE0Tz9vF3PUznlnxNRVAhiZE5pja+7w4m5c4HqI1eyFBaVqnsoO6T1LrVbngXDjByrdtxvizk9NE8/bxdz00Tz9vF3PXnpWqeyg7pPUmlap7KDuk9S2fV8jX9JzPTRPP28Xc9NE8/bxdz156VqnsoO6T1JpWqeyg7pPUn1fIfScydzSzDlo6jn3yxvbgcyzQ693W16/0Ulnrmu+vZC2N7WGNxccd9d221WUVmfn3NWVIhlZE1uBzrsDgbttbrJ2qTz4znkoWQuiaxxkcWnnA46g2+qxCkl03TrP+iuPQ9C8f5Ktonn7eLuemieft4u5689K1T2UHdJ6k0rVPZQd0nqVf1fIk+k5nponn7eLuemieft4u5689K1T2UHdJ6k0rVPZQd0nqT6vkPpOZ6aJ5+3i7nponn7eLuevPStU9lB3SepNK1T2UHdJ6k+r5D6Tmemieft4u56aJ5+3i7nrz0rVPZQd0nqX3DyoVb3BjIYXvdqa1rZCT+gDrlPq+XsPpOZ+6J5+3i7nq35mZr/YInte4PkkdicW3AsBZrRf9z+668gTVT2Y6xsURP4WRh2Ifm8lxF/yHf7lLKC7UWSThJ+hfTp64vjivUpueeZMldMyWORjA2MMIeHXuHON9X/ZQOieft4u56nM9c9ZqGdkUTI3NdGHkyBxNy9w1WI1eyq/pWqeyg7pPUqqdzwLgxglu23G+POT00Tz9vF3PTRPP28Xc9eelap7KDuk9SaVqnsoO6T1Lb9XyNX0nM6qHkumjlikM0RDHteQA/WGuBIHctKWZUHKfUSSxRmOEB72MNg+9nPANva69a01Q6rpcrpS7S9Fh9EceWMnCoglgd1SMLb7Db2T+xsf2WdaJ5+3i7nrUVUcuZy1UNdDSRMicyfDgc4PJAJtJezgNVif0svNNZbHMa3zPdRXW8SmuRIZnZt/YYHRucHyPeXvc29uoBoF9eoD+5U8iKac3OTk+1lEIqEVFfYo+dmYMtZUunZLGxpa1tnB1/ZH5KH0Tz9vF3PUrndn5NR1LoI2ROaGtdd4cTdw19TgFDaVqnsoO6T1LqVbrgXDjGDmW7bjfFnOT00Tz9vF3PTRPP28Xc9eelap7KDuk9SaVqnsoO6T1LZ9XyNf0nMkMjcms0FRDM6aNzYnh5ADrkA9Qur7XV0cEbpZntijYLvc8gNA6tZP56v3Wf5E5SaieoghfHCGyvDHFofcAn3XcrDlwB+Ucnxy//E2KonjB6nVMfMtjP5ubHJM4fufdqg1XS8S6XtLtL0XC+jOymzwpnvZHjfG6U4YufhnhbI49TY3zNa15PuAJJU0snyNC6ojo4q1xigloPtM75aqomFXGaezyGSAMikje6OYkG7TgwkgkjQs06mSWhopJ7maSnifLi1EvdE0uJHuNypCslkREAREQEHlnM2nq5Odna4vDQz2XFosCSNQ/Urg0Z0XwSeI5WtFuV9kVhSZqdNbeXFFU0Z0XwSeI5NGdF8EniOVrRe7i3vP1PNvV3V6FU0Z0XwSeI5NGdF8EniOVrRNxb3n6jb1d1ehBZHzLpqSTnoWuD8Jb7TnEWNr6j+i6suZuw1oY2cOIYSW4XFusix6lJosHbNy4s9Zkq4KPDjqKpozovgk8RyaM6L4JPEcrWiz3FvefqY7erur0Kpozovgk8RyaM6L4JPEcrWibi3vP1G3q7q9CqaM6L4JPEcmjOi+CTxHK1om4t7z9Rt6u6vQrMPJzRN//ACc7/s+T/wBFTVBkiGnFoImRbcDQCf1PWf3XYiwlbOX+m2ZRqhH/ACkgiItZsIXLeaFPWPbJO1xc1uAYXFuq5PUPzJUdozovgk8RytaLar7IrCkzU6a5PLiiqaM6L4JPEcmjOi+CTxHK1ostxb3n6nm3q7q9CsQcnNGx7Hta/Exwc273dbTcf3Cs6Itc7JT/ANPJnGEYf5WAuabJzHyxTObeSEOEZ2YwA79dQXSixTa7DJpPtCIi8PSByvmVTVUpmma8vIDThe4Cw6tQXFozovgk8RytaLcr7EsKTNTorby4oqmjOi+CTxHJozovgk8RytaL3cW95+p5t6u6vQrdFyf0kMjJY2vD43BzbvcRcdVx71LZXyNHVMDJMQLHCSJ8ZLZI5ACGvjcOp1iRsIJBBBIXci1znKfXJ5M4wjDqisFbdmcZcLKuqlqoGdULmQRscB1CXmmNLm7Wghp6iCNSsiIsDMIiIAiIgCIiAIiIAiIgCIiAIiIAiIgCIiAIiIAiIgCIiAIiIAiIgCIiAIiIAiIgCIiAIiIAiIgCIiAIiIAiIgCIiAIiIAiIgCIiAIiIAiIgCIiAIiIAiIgCIiAIiIAiIgCIiAIiIAiIgCIiAIiIAiIgP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55714"/>
            <a:ext cx="1035092" cy="54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62"/>
          <a:stretch/>
        </p:blipFill>
        <p:spPr bwMode="auto">
          <a:xfrm>
            <a:off x="6575537" y="3406351"/>
            <a:ext cx="968295" cy="574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1" b="40371"/>
          <a:stretch/>
        </p:blipFill>
        <p:spPr bwMode="auto">
          <a:xfrm>
            <a:off x="5483034" y="3950889"/>
            <a:ext cx="1984566" cy="35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683" y="3530886"/>
            <a:ext cx="1242917" cy="65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543800" y="5486400"/>
            <a:ext cx="1447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224302" y="4724400"/>
            <a:ext cx="507209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развития информационного общества</a:t>
            </a:r>
            <a:endParaRPr lang="ru-RU" sz="1400" b="1" dirty="0" smtClean="0">
              <a:solidFill>
                <a:srgbClr val="C00000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9341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C:\Users\Николай\Documents\ЦИТ нью\Мероприятия\Визит Иванова\Графика\КАРТА_РТ_ВОЛ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1288" y="285750"/>
            <a:ext cx="4967512" cy="334637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52400" y="426184"/>
            <a:ext cx="6172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</a:t>
            </a: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домохозяйств Татарстана подключены 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к </a:t>
            </a:r>
            <a:r>
              <a:rPr lang="ru-RU" sz="4000" b="1" dirty="0" smtClean="0">
                <a:solidFill>
                  <a:srgbClr val="C00000"/>
                </a:solidFill>
              </a:rPr>
              <a:t>интернету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2559784"/>
            <a:ext cx="6172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3G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во всех крупных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населенных пунктах 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(охват 80% населения</a:t>
            </a:r>
            <a:r>
              <a:rPr lang="ru-RU" sz="4000" b="1" dirty="0" smtClean="0">
                <a:solidFill>
                  <a:srgbClr val="C00000"/>
                </a:solidFill>
              </a:rPr>
              <a:t>)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4343400"/>
            <a:ext cx="8382000" cy="2439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Первая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в России, СНГ и Восточной Европе сеть стандарта </a:t>
            </a: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LTE</a:t>
            </a:r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построена в Татарстане 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в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4400" b="1" dirty="0" smtClean="0">
                <a:solidFill>
                  <a:srgbClr val="C00000"/>
                </a:solidFill>
              </a:rPr>
              <a:t>2010</a:t>
            </a:r>
            <a:r>
              <a:rPr lang="ru-RU" sz="54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</a:rPr>
              <a:t>году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38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2" y="272964"/>
            <a:ext cx="7543832" cy="677725"/>
          </a:xfrm>
          <a:prstGeom prst="rect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53898"/>
            <a:ext cx="7543832" cy="72000"/>
          </a:xfrm>
          <a:prstGeom prst="rect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46976" y="221159"/>
            <a:ext cx="6801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spc="-50" dirty="0" smtClean="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</a:rPr>
              <a:t>ПРОЕКТ СОЗДАНИЯ </a:t>
            </a:r>
            <a:br>
              <a:rPr lang="ru-RU" sz="2200" b="1" spc="-50" dirty="0" smtClean="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</a:rPr>
            </a:br>
            <a:r>
              <a:rPr lang="ru-RU" sz="2200" b="1" spc="-50" dirty="0" smtClean="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</a:rPr>
              <a:t>ИТ-Парка в г. Набережные Челны</a:t>
            </a:r>
            <a:endParaRPr lang="ru-RU" sz="2200" b="1" spc="-50" dirty="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976" y="1447800"/>
            <a:ext cx="3857651" cy="2029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286380" y="1484555"/>
            <a:ext cx="3571900" cy="1177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sz="2000" b="1" smtClean="0">
              <a:solidFill>
                <a:schemeClr val="accent5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+mn-lt"/>
            </a:endParaRPr>
          </a:p>
          <a:p>
            <a:endParaRPr lang="ru-RU" sz="2000" b="1" dirty="0" smtClean="0">
              <a:solidFill>
                <a:srgbClr val="FF0000"/>
              </a:solidFill>
              <a:latin typeface="+mn-lt"/>
            </a:endParaRPr>
          </a:p>
          <a:p>
            <a:endParaRPr lang="ru-RU" sz="105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2427982"/>
            <a:ext cx="579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2 950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рабочих мест</a:t>
            </a:r>
          </a:p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210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компаний-резидентов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1378803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тыс. </a:t>
            </a:r>
            <a:r>
              <a:rPr lang="ru-RU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о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бщая площадь </a:t>
            </a:r>
          </a:p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20,5 тыс.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кв.м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– офисная площадь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stroyka.camera.tatar.ru/uploads/cameras/it-park-naberezhnie-chelni3/2011-11-05/2011-11-05_14-06-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911680"/>
            <a:ext cx="3623627" cy="2717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http://stroyka.camera.tatar.ru/uploads/cameras/it-park-naberezhnie-chelni/2011-11-05/2011-11-05_16-28-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36576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http://stroyka.camera.tatar.ru/uploads/cameras/chelni/2011-11-05/2011-11-05_15-51-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09401"/>
            <a:ext cx="3861599" cy="2896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874113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2" y="428604"/>
            <a:ext cx="7543832" cy="677725"/>
          </a:xfrm>
          <a:prstGeom prst="rect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09538"/>
            <a:ext cx="7543832" cy="72000"/>
          </a:xfrm>
          <a:prstGeom prst="rect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1406" y="39507"/>
            <a:ext cx="70471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spc="200" dirty="0" smtClean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Tahoma" pitchFamily="34" charset="0"/>
                <a:cs typeface="Tahoma" pitchFamily="34" charset="0"/>
              </a:rPr>
              <a:t>ИТ-ДЕРЕВНЯ – СТРОИТЕЛЬСТВО ИННОВАЦИОННОГО ЦЕНТРА В ПРИГОРОДЕ</a:t>
            </a:r>
            <a:r>
              <a:rPr lang="ru-RU" sz="1100" b="1" spc="200" baseline="0" dirty="0" smtClean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Tahoma" pitchFamily="34" charset="0"/>
                <a:cs typeface="Tahoma" pitchFamily="34" charset="0"/>
              </a:rPr>
              <a:t> КАЗАНИ</a:t>
            </a:r>
            <a:endParaRPr lang="ru-RU" sz="1100" b="1" spc="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687327148"/>
              </p:ext>
            </p:extLst>
          </p:nvPr>
        </p:nvGraphicFramePr>
        <p:xfrm>
          <a:off x="0" y="2977904"/>
          <a:ext cx="4317359" cy="2350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Скругленная прямоугольная выноска 5"/>
          <p:cNvSpPr/>
          <p:nvPr/>
        </p:nvSpPr>
        <p:spPr>
          <a:xfrm>
            <a:off x="304800" y="1806714"/>
            <a:ext cx="3290167" cy="1143744"/>
          </a:xfrm>
          <a:prstGeom prst="wedgeRoundRectCallout">
            <a:avLst>
              <a:gd name="adj1" fmla="val 21178"/>
              <a:gd name="adj2" fmla="val 75575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В 2010г. доля сектора информационных технологий и связи в ВРП Республики Татарстан составила лишь 3,6%</a:t>
            </a:r>
            <a:endParaRPr lang="ru-RU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222789250"/>
              </p:ext>
            </p:extLst>
          </p:nvPr>
        </p:nvGraphicFramePr>
        <p:xfrm>
          <a:off x="4445474" y="2970940"/>
          <a:ext cx="4418926" cy="2417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94679" y="3829017"/>
            <a:ext cx="1167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ambria" pitchFamily="18" charset="0"/>
              </a:rPr>
              <a:t>3,6%</a:t>
            </a:r>
            <a:endParaRPr lang="ru-RU" sz="32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0152" y="3858198"/>
            <a:ext cx="1454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ambria" pitchFamily="18" charset="0"/>
              </a:rPr>
              <a:t>7-10%</a:t>
            </a:r>
            <a:endParaRPr lang="ru-RU" sz="32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4800600" y="1806714"/>
            <a:ext cx="3614936" cy="1143000"/>
          </a:xfrm>
          <a:prstGeom prst="wedgeRoundRectCallout">
            <a:avLst>
              <a:gd name="adj1" fmla="val 20441"/>
              <a:gd name="adj2" fmla="val 89001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ahoma" pitchFamily="34" charset="0"/>
                <a:cs typeface="Tahoma" pitchFamily="34" charset="0"/>
              </a:rPr>
              <a:t>Опыт зарубежных стран показывает, что доля сектора информационных технологий и связи должна составлять 7-10% ВРП</a:t>
            </a:r>
            <a:endParaRPr lang="ru-RU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5235714"/>
            <a:ext cx="8845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Для такого перехода в течение 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5-7 лет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необходимо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не менее 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20 тыс. новых </a:t>
            </a:r>
            <a:r>
              <a:rPr lang="ru-RU" sz="2400" b="1" dirty="0" err="1" smtClean="0">
                <a:solidFill>
                  <a:srgbClr val="C00000"/>
                </a:solidFill>
                <a:latin typeface="Georgia" pitchFamily="18" charset="0"/>
              </a:rPr>
              <a:t>ИТ-специалистов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!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3889896" y="3750186"/>
            <a:ext cx="936104" cy="540060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0" y="398443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-50" dirty="0" smtClean="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</a:rPr>
              <a:t>ОТРАСЛЬ </a:t>
            </a:r>
            <a:r>
              <a:rPr lang="en-US" sz="2000" b="1" spc="-50" dirty="0" smtClean="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</a:rPr>
              <a:t>IT</a:t>
            </a:r>
            <a:r>
              <a:rPr lang="ru-RU" sz="2000" b="1" spc="-50" dirty="0" smtClean="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</a:rPr>
              <a:t> КАК ТОЧКА</a:t>
            </a:r>
            <a:r>
              <a:rPr lang="en-US" sz="2000" b="1" spc="-50" dirty="0" smtClean="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</a:rPr>
              <a:t> </a:t>
            </a:r>
            <a:r>
              <a:rPr lang="ru-RU" sz="2000" b="1" spc="-50" dirty="0" smtClean="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</a:rPr>
              <a:t>ИННОВАЦИОННОГО РОСТА ДЛЯ </a:t>
            </a:r>
          </a:p>
          <a:p>
            <a:r>
              <a:rPr lang="ru-RU" sz="2000" b="1" spc="-50" dirty="0" smtClean="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</a:rPr>
              <a:t>ЭКОНОМИКИ ТАТАРСТАНА</a:t>
            </a:r>
            <a:endParaRPr lang="ru-RU" sz="2000" b="1" spc="-50" dirty="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Рисунок 11" descr="RT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952757" y="301117"/>
            <a:ext cx="810244" cy="80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57218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2" y="321453"/>
            <a:ext cx="7000892" cy="696516"/>
          </a:xfrm>
          <a:prstGeom prst="rect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32154"/>
            <a:ext cx="7000892" cy="54000"/>
          </a:xfrm>
          <a:prstGeom prst="rect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1406" y="29630"/>
            <a:ext cx="70471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spc="200" dirty="0" smtClean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Tahoma" pitchFamily="34" charset="0"/>
                <a:cs typeface="Tahoma" pitchFamily="34" charset="0"/>
              </a:rPr>
              <a:t>ИТ-ДЕРЕВНЯ – СТРОИТЕЛЬСТВО ИННОВАЦИОННОГО ЦЕНТРА В ПРИГОРОДЕ</a:t>
            </a:r>
            <a:r>
              <a:rPr lang="ru-RU" sz="1100" b="1" spc="200" baseline="0" dirty="0" smtClean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Tahoma" pitchFamily="34" charset="0"/>
                <a:cs typeface="Tahoma" pitchFamily="34" charset="0"/>
              </a:rPr>
              <a:t> КАЗАНИ</a:t>
            </a:r>
            <a:endParaRPr lang="ru-RU" sz="1100" b="1" spc="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381000"/>
            <a:ext cx="7467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spc="-50" dirty="0" smtClean="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</a:rPr>
              <a:t>ИТ-ДЕРЕВНЯ: ГДЕ БУДЕТ РАСПОЛОЖЕНА «ИТ-ДЕРЕВНЯ»</a:t>
            </a:r>
            <a:endParaRPr lang="ru-RU" sz="2300" b="1" spc="-50" dirty="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Рисунок 11" descr="RT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38243" y="301117"/>
            <a:ext cx="810244" cy="80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50251" y="5959475"/>
            <a:ext cx="2133600" cy="365125"/>
          </a:xfrm>
        </p:spPr>
        <p:txBody>
          <a:bodyPr/>
          <a:lstStyle/>
          <a:p>
            <a:pPr>
              <a:defRPr/>
            </a:pPr>
            <a:fld id="{DE33EAA6-7125-4F22-96E5-8F678119F67A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screen"/>
          <a:srcRect t="10835" b="2536"/>
          <a:stretch>
            <a:fillRect/>
          </a:stretch>
        </p:blipFill>
        <p:spPr bwMode="auto">
          <a:xfrm>
            <a:off x="171763" y="1116071"/>
            <a:ext cx="8784976" cy="5155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3628147" y="2598489"/>
            <a:ext cx="1872208" cy="432048"/>
          </a:xfrm>
          <a:prstGeom prst="wedgeRoundRectCallout">
            <a:avLst>
              <a:gd name="adj1" fmla="val 51025"/>
              <a:gd name="adj2" fmla="val 173187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р.Волга</a:t>
            </a:r>
            <a:endParaRPr lang="ru-RU" b="1" dirty="0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6580475" y="4038649"/>
            <a:ext cx="2160240" cy="1152128"/>
          </a:xfrm>
          <a:prstGeom prst="wedgeRoundRectCallout">
            <a:avLst>
              <a:gd name="adj1" fmla="val 25802"/>
              <a:gd name="adj2" fmla="val 110850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Международный АЭРОПОРТ</a:t>
            </a:r>
            <a:br>
              <a:rPr lang="ru-RU" b="1" dirty="0" smtClean="0"/>
            </a:br>
            <a:r>
              <a:rPr lang="ru-RU" b="1" dirty="0" smtClean="0"/>
              <a:t>«Казань»</a:t>
            </a:r>
            <a:endParaRPr lang="ru-RU" b="1" dirty="0"/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6004411" y="1302345"/>
            <a:ext cx="2664296" cy="720080"/>
          </a:xfrm>
          <a:prstGeom prst="wedgeRoundRectCallout">
            <a:avLst>
              <a:gd name="adj1" fmla="val 274"/>
              <a:gd name="adj2" fmla="val 125993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Город КАЗАНЬ</a:t>
            </a:r>
            <a:br>
              <a:rPr lang="ru-RU" b="1" dirty="0" smtClean="0"/>
            </a:br>
            <a:r>
              <a:rPr lang="ru-RU" b="1" dirty="0" smtClean="0"/>
              <a:t>Население 1,1 </a:t>
            </a:r>
            <a:r>
              <a:rPr lang="ru-RU" b="1" dirty="0" err="1" smtClean="0"/>
              <a:t>млн</a:t>
            </a:r>
            <a:r>
              <a:rPr lang="ru-RU" b="1" dirty="0" smtClean="0"/>
              <a:t> чел</a:t>
            </a:r>
            <a:endParaRPr lang="ru-RU" b="1" dirty="0"/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1539915" y="3750617"/>
            <a:ext cx="3168352" cy="1080120"/>
          </a:xfrm>
          <a:prstGeom prst="wedgeRoundRectCallout">
            <a:avLst>
              <a:gd name="adj1" fmla="val -41641"/>
              <a:gd name="adj2" fmla="val -106403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Месторасположение</a:t>
            </a:r>
            <a:br>
              <a:rPr lang="ru-RU" b="1" dirty="0" smtClean="0"/>
            </a:br>
            <a:r>
              <a:rPr lang="ru-RU" b="1" dirty="0" smtClean="0"/>
              <a:t>«ИТ-ДЕРЕВНИ»</a:t>
            </a:r>
          </a:p>
          <a:p>
            <a:pPr algn="ctr"/>
            <a:r>
              <a:rPr lang="ru-RU" b="1" dirty="0" smtClean="0"/>
              <a:t>35 км от центра Казани</a:t>
            </a:r>
            <a:endParaRPr lang="ru-RU" b="1" dirty="0"/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315779" y="1302345"/>
            <a:ext cx="2376264" cy="720080"/>
          </a:xfrm>
          <a:prstGeom prst="wedgeRoundRectCallout">
            <a:avLst>
              <a:gd name="adj1" fmla="val 71292"/>
              <a:gd name="adj2" fmla="val 55378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Автодорога М7</a:t>
            </a:r>
            <a:br>
              <a:rPr lang="ru-RU" b="1" dirty="0" smtClean="0"/>
            </a:br>
            <a:r>
              <a:rPr lang="ru-RU" b="1" dirty="0" smtClean="0"/>
              <a:t>Мост через Волгу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192717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546" y="428604"/>
            <a:ext cx="7543832" cy="677725"/>
          </a:xfrm>
          <a:prstGeom prst="rect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" name="Прямоугольник 2"/>
          <p:cNvSpPr/>
          <p:nvPr/>
        </p:nvSpPr>
        <p:spPr>
          <a:xfrm>
            <a:off x="-14514" y="309538"/>
            <a:ext cx="7543832" cy="72000"/>
          </a:xfrm>
          <a:prstGeom prst="rect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6892" y="39507"/>
            <a:ext cx="70471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spc="200" dirty="0" smtClean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Tahoma" pitchFamily="34" charset="0"/>
                <a:cs typeface="Tahoma" pitchFamily="34" charset="0"/>
              </a:rPr>
              <a:t>ИТ-ДЕРЕВНЯ – СТРОИТЕЛЬСТВО ИННОВАЦИОННОГО ЦЕНТРА В ПРИГОРОДЕ</a:t>
            </a:r>
            <a:r>
              <a:rPr lang="ru-RU" sz="1100" b="1" spc="200" baseline="0" dirty="0" smtClean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Tahoma" pitchFamily="34" charset="0"/>
                <a:cs typeface="Tahoma" pitchFamily="34" charset="0"/>
              </a:rPr>
              <a:t> КАЗАНИ</a:t>
            </a:r>
            <a:endParaRPr lang="ru-RU" sz="1100" b="1" spc="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Рисунок 11" descr="RT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38243" y="301117"/>
            <a:ext cx="810244" cy="80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48363"/>
            <a:ext cx="2386052" cy="1574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b="3387"/>
          <a:stretch>
            <a:fillRect/>
          </a:stretch>
        </p:blipFill>
        <p:spPr bwMode="auto">
          <a:xfrm>
            <a:off x="248576" y="1833920"/>
            <a:ext cx="3562672" cy="2071622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3176" y="416064"/>
            <a:ext cx="5872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-50" dirty="0" smtClean="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</a:rPr>
              <a:t>ИТ-ДЕРЕВНЯ: МАСТЕР-ПЛАН РАЗРАБАТЫВАЮТ СИНГАПУРСКИЕ ЭКСПЕРТЫ</a:t>
            </a:r>
            <a:endParaRPr lang="ru-RU" sz="2000" b="1" spc="-50" dirty="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7200" y="1833920"/>
            <a:ext cx="487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27 сентября 2010 г.</a:t>
            </a:r>
          </a:p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В рамках Российско-Сингапурского</a:t>
            </a:r>
            <a:b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бизнес-форума подписано</a:t>
            </a:r>
            <a:b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СОГЛАШЕНИЕ с компанией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/>
            </a:r>
            <a:b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RSP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Architects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0514" y="3811012"/>
            <a:ext cx="4914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C00000"/>
                </a:solidFill>
                <a:latin typeface="+mn-lt"/>
              </a:rPr>
              <a:t>RSP</a:t>
            </a:r>
            <a:r>
              <a:rPr lang="ru-RU" sz="2400" b="1" u="sng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b="1" u="sng" dirty="0" err="1" smtClean="0">
                <a:solidFill>
                  <a:srgbClr val="C00000"/>
                </a:solidFill>
                <a:latin typeface="+mn-lt"/>
              </a:rPr>
              <a:t>Architec</a:t>
            </a:r>
            <a:r>
              <a:rPr lang="ru-RU" sz="2400" b="1" u="sng" dirty="0" smtClean="0">
                <a:solidFill>
                  <a:srgbClr val="C00000"/>
                </a:solidFill>
                <a:latin typeface="+mn-lt"/>
              </a:rPr>
              <a:t>t:</a:t>
            </a:r>
          </a:p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Создана в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1956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г.</a:t>
            </a:r>
          </a:p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1000 сотрудников</a:t>
            </a: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11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зарубежных офисов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endParaRPr lang="en-US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endParaRPr lang="ru-RU" sz="2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" name="Picture 6" descr="ION Exterior Night_1-Updat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b="2582"/>
          <a:stretch>
            <a:fillRect/>
          </a:stretch>
        </p:blipFill>
        <p:spPr bwMode="auto">
          <a:xfrm>
            <a:off x="2526785" y="4020137"/>
            <a:ext cx="2378329" cy="160265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288319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pPr>
              <a:defRPr/>
            </a:pPr>
            <a:fld id="{DE33EAA6-7125-4F22-96E5-8F678119F67A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10" name="Picture 2" descr="E:\Горнолыжка\лето\бест\IMG_528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51520" y="152367"/>
            <a:ext cx="84737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Как выглядит территория</a:t>
            </a:r>
            <a:br>
              <a:rPr lang="ru-RU" sz="40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40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            «</a:t>
            </a:r>
            <a:r>
              <a:rPr lang="ru-RU" sz="4000" b="1" spc="-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ИТ-деревни</a:t>
            </a:r>
            <a:r>
              <a:rPr lang="ru-RU" sz="40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»  летом…</a:t>
            </a:r>
            <a:endParaRPr lang="en-US" sz="3200" b="1" spc="-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94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pPr>
              <a:defRPr/>
            </a:pPr>
            <a:fld id="{DE33EAA6-7125-4F22-96E5-8F678119F67A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3" name="Picture 3" descr="E:\Горнолыжка\ГОРНО-ЛЫЖНАЯ БАЗА\IMG_1405.JPG"/>
          <p:cNvPicPr>
            <a:picLocks noChangeAspect="1" noChangeArrowheads="1"/>
          </p:cNvPicPr>
          <p:nvPr/>
        </p:nvPicPr>
        <p:blipFill>
          <a:blip r:embed="rId2" cstate="screen">
            <a:lum bright="10000"/>
          </a:blip>
          <a:srcRect/>
          <a:stretch>
            <a:fillRect/>
          </a:stretch>
        </p:blipFill>
        <p:spPr bwMode="auto">
          <a:xfrm>
            <a:off x="-36512" y="-20538"/>
            <a:ext cx="9180512" cy="68785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521" y="152367"/>
            <a:ext cx="85779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Как выглядит территория</a:t>
            </a:r>
            <a:br>
              <a:rPr lang="ru-RU" sz="40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40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            «</a:t>
            </a:r>
            <a:r>
              <a:rPr lang="ru-RU" sz="4000" b="1" spc="-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ИТ-деревни</a:t>
            </a:r>
            <a:r>
              <a:rPr lang="ru-RU" sz="40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»  зимой…</a:t>
            </a:r>
            <a:endParaRPr lang="en-US" sz="3200" b="1" spc="-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1752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9976" y="4225429"/>
            <a:ext cx="540262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Внедрена в органах власти</a:t>
            </a:r>
          </a:p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Татарстан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и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Правительстве Москвы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/>
        </p:blipFill>
        <p:spPr bwMode="auto">
          <a:xfrm>
            <a:off x="190500" y="3589315"/>
            <a:ext cx="3108023" cy="2354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1" descr="RT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42978" y="4794128"/>
            <a:ext cx="519422" cy="516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727" y="5394702"/>
            <a:ext cx="398900" cy="472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881" y="-228600"/>
            <a:ext cx="3999519" cy="2458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76400"/>
            <a:ext cx="1214437" cy="101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" y="46434"/>
            <a:ext cx="69342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Более </a:t>
            </a:r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государственных и муниципальных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служащих пользуются 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единой </a:t>
            </a:r>
            <a:r>
              <a:rPr lang="ru-RU" sz="3600" b="1" dirty="0" smtClean="0">
                <a:solidFill>
                  <a:srgbClr val="C00000"/>
                </a:solidFill>
              </a:rPr>
              <a:t>системой 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электронного документооборота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832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474958" y="3192532"/>
            <a:ext cx="1989168" cy="1989068"/>
          </a:xfrm>
          <a:prstGeom prst="ellipse">
            <a:avLst/>
          </a:prstGeom>
          <a:solidFill>
            <a:schemeClr val="bg1">
              <a:alpha val="6000"/>
            </a:schemeClr>
          </a:solidFill>
          <a:ln w="31750" cap="rnd">
            <a:solidFill>
              <a:schemeClr val="bg1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" name="Овал 2"/>
          <p:cNvSpPr/>
          <p:nvPr/>
        </p:nvSpPr>
        <p:spPr>
          <a:xfrm>
            <a:off x="5105400" y="3113782"/>
            <a:ext cx="1989168" cy="1989068"/>
          </a:xfrm>
          <a:prstGeom prst="ellipse">
            <a:avLst/>
          </a:prstGeom>
          <a:solidFill>
            <a:schemeClr val="bg1">
              <a:alpha val="6000"/>
            </a:schemeClr>
          </a:solidFill>
          <a:ln w="31750" cap="rnd">
            <a:solidFill>
              <a:schemeClr val="bg1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" name="Овал 3"/>
          <p:cNvSpPr/>
          <p:nvPr/>
        </p:nvSpPr>
        <p:spPr>
          <a:xfrm>
            <a:off x="6472741" y="430282"/>
            <a:ext cx="1989168" cy="1989068"/>
          </a:xfrm>
          <a:prstGeom prst="ellipse">
            <a:avLst/>
          </a:prstGeom>
          <a:solidFill>
            <a:schemeClr val="bg1">
              <a:alpha val="6000"/>
            </a:schemeClr>
          </a:solidFill>
          <a:ln w="31750" cap="rnd">
            <a:solidFill>
              <a:schemeClr val="bg1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5" name="Овал 4"/>
          <p:cNvSpPr/>
          <p:nvPr/>
        </p:nvSpPr>
        <p:spPr>
          <a:xfrm>
            <a:off x="412873" y="430282"/>
            <a:ext cx="1989168" cy="1989068"/>
          </a:xfrm>
          <a:prstGeom prst="ellipse">
            <a:avLst/>
          </a:prstGeom>
          <a:solidFill>
            <a:schemeClr val="bg1">
              <a:alpha val="6000"/>
            </a:schemeClr>
          </a:solidFill>
          <a:ln w="31750" cap="rnd">
            <a:solidFill>
              <a:schemeClr val="bg1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6" name="TextBox 5"/>
          <p:cNvSpPr txBox="1"/>
          <p:nvPr/>
        </p:nvSpPr>
        <p:spPr>
          <a:xfrm>
            <a:off x="4572000" y="4992469"/>
            <a:ext cx="2602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Мобильная версия Портала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Picture 2" descr="C:\Users\Администратор\Documents\___СОРТИРОВАТЬ\IMG_146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20937"/>
            <a:ext cx="1587563" cy="211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536" y="707801"/>
            <a:ext cx="1943705" cy="1644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crepedroid.org/images/people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711" y="655788"/>
            <a:ext cx="2400239" cy="22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0" y="1"/>
            <a:ext cx="9144000" cy="41151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ИНФРАСТРУКТУРА ЭЛЕКТРОННЫХ УСЛУГ ТАТАРСТАНА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5" descr="http://www.compedgemedia.com/images/Callcenter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69670" y="3672675"/>
            <a:ext cx="1645130" cy="1204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TextBox 12"/>
          <p:cNvSpPr txBox="1"/>
          <p:nvPr/>
        </p:nvSpPr>
        <p:spPr>
          <a:xfrm>
            <a:off x="381000" y="2341086"/>
            <a:ext cx="2532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  <a:latin typeface="Cambria" pitchFamily="18" charset="0"/>
              </a:rPr>
              <a:t>Инфоматы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 – </a:t>
            </a:r>
            <a:b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терминалы получения электронных услуг</a:t>
            </a:r>
            <a:endParaRPr lang="ru-RU" dirty="0">
              <a:solidFill>
                <a:srgbClr val="C00000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5701553" y="2580382"/>
            <a:ext cx="1385047" cy="2286000"/>
            <a:chOff x="5410200" y="1954198"/>
            <a:chExt cx="1477383" cy="2438400"/>
          </a:xfrm>
        </p:grpSpPr>
        <p:pic>
          <p:nvPicPr>
            <p:cNvPr id="15" name="Рисунок 3" descr="E:\ТЕМП\mPort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10200" y="1954198"/>
              <a:ext cx="1477383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F:\=Work=\Презентации-доклады\Презентация МИС\Электронный Татарстан\Медведеву\фотография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0418" y="3117850"/>
              <a:ext cx="676732" cy="1015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6400800" y="2366486"/>
            <a:ext cx="2552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Портал государственных </a:t>
            </a:r>
            <a:b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и муниципальных услуг</a:t>
            </a:r>
          </a:p>
          <a:p>
            <a:pPr algn="r"/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uslugi.tatarstan.ru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3488" y="3581400"/>
            <a:ext cx="1922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В местах массового пребывания людей на всей территории Татарстана 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1800" y="3886200"/>
            <a:ext cx="2171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0,5 млн. посетителей, </a:t>
            </a:r>
            <a:b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2,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8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млн. страниц просматривается ежемесячно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52988" y="5552182"/>
            <a:ext cx="1922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Доступна каждому сотовому абоненту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38400" y="5646003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Ежедневная и круглосуточная помощь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0" y="4979253"/>
            <a:ext cx="2327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Контакт-центр </a:t>
            </a:r>
            <a:b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для населения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832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028" y="712440"/>
            <a:ext cx="5548313" cy="469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324601" y="649852"/>
            <a:ext cx="2514600" cy="461665"/>
          </a:xfrm>
          <a:prstGeom prst="rect">
            <a:avLst/>
          </a:prstGeom>
          <a:solidFill>
            <a:schemeClr val="accent5">
              <a:alpha val="64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uslugi.tatarstan.ru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119479"/>
            <a:ext cx="55626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октябре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2011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года 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жители</a:t>
            </a:r>
            <a:b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Республики</a:t>
            </a:r>
            <a:b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Татарстан</a:t>
            </a:r>
            <a:b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воспользовалось электронными</a:t>
            </a:r>
            <a:b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услугами более</a:t>
            </a:r>
          </a:p>
          <a:p>
            <a:endParaRPr lang="ru-RU" sz="3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рост в 5 раз к январю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700" y="4572000"/>
            <a:ext cx="511390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1,1 </a:t>
            </a:r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млн. раз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53832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-238539" y="-152400"/>
            <a:ext cx="9382539" cy="93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ЭЛЕКТРОННЫЕ И ИНТЕРАКТИВНЫЕ УСЛУГИ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306110"/>
              </p:ext>
            </p:extLst>
          </p:nvPr>
        </p:nvGraphicFramePr>
        <p:xfrm>
          <a:off x="228600" y="990600"/>
          <a:ext cx="8610602" cy="491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5564"/>
                <a:gridCol w="1118260"/>
                <a:gridCol w="1006434"/>
                <a:gridCol w="1006434"/>
                <a:gridCol w="1006434"/>
                <a:gridCol w="1341912"/>
                <a:gridCol w="1565564"/>
              </a:tblGrid>
              <a:tr h="5334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ПОКАЗАТЕЛЬ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ЯНВАРЬ 2011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МАРТ</a:t>
                      </a:r>
                    </a:p>
                    <a:p>
                      <a:pPr algn="ctr" eaLnBrk="0" hangingPunct="0"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МАЙ</a:t>
                      </a:r>
                      <a:b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ИЮЛЬ</a:t>
                      </a:r>
                      <a:b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СЕНТЯБРЬ 2011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ОКТЯБРЬ 2011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532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ЗАПРОСЫ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207 979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407 115</a:t>
                      </a:r>
                      <a:endParaRPr lang="ru-RU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553 662</a:t>
                      </a:r>
                      <a:endParaRPr lang="ru-RU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631 605</a:t>
                      </a:r>
                      <a:endParaRPr lang="ru-RU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812 190</a:t>
                      </a:r>
                      <a:endParaRPr lang="en-US" sz="18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703 305</a:t>
                      </a:r>
                      <a:endParaRPr lang="en-US" sz="2400" b="1" kern="120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532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ЗАЯВЛЕНИЯ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2 037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9 603</a:t>
                      </a:r>
                      <a:endParaRPr lang="ru-RU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14 071</a:t>
                      </a:r>
                      <a:endParaRPr lang="ru-RU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11 714</a:t>
                      </a:r>
                      <a:endParaRPr lang="ru-RU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10 458</a:t>
                      </a:r>
                      <a:endParaRPr lang="ru-RU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12 377</a:t>
                      </a:r>
                      <a:endParaRPr lang="ru-RU" sz="2400" b="1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532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ЗАПИСИ В ОЧЕРЕДЬ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790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65 576 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76 352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229 645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261 056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290 167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5328">
                <a:tc rowSpan="2">
                  <a:txBody>
                    <a:bodyPr/>
                    <a:lstStyle/>
                    <a:p>
                      <a:pPr algn="r" eaLnBrk="0" hangingPunct="0"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ОПЛАТА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40 677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65 529 </a:t>
                      </a:r>
                      <a:endParaRPr lang="ru-RU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83 549</a:t>
                      </a:r>
                      <a:endParaRPr lang="ru-RU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109 963</a:t>
                      </a:r>
                      <a:endParaRPr lang="ru-RU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139 693</a:t>
                      </a:r>
                      <a:endParaRPr lang="en-US" sz="18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110 446</a:t>
                      </a:r>
                      <a:endParaRPr lang="en-US" sz="2400" b="1" kern="120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5328">
                <a:tc v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b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млн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21,1 млн</a:t>
                      </a:r>
                      <a:endParaRPr lang="ru-RU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26,4 млн</a:t>
                      </a:r>
                      <a:endParaRPr lang="ru-RU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35,4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млн</a:t>
                      </a:r>
                      <a:endParaRPr lang="ru-RU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46,6 </a:t>
                      </a:r>
                      <a:b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млн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36,7 млн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8210">
                <a:tc>
                  <a:txBody>
                    <a:bodyPr/>
                    <a:lstStyle/>
                    <a:p>
                      <a:pPr algn="r" eaLnBrk="0" hangingPunct="0"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ИТОГО </a:t>
                      </a:r>
                      <a:b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оказанных</a:t>
                      </a:r>
                      <a:r>
                        <a:rPr lang="ru-RU" sz="1800" b="1" kern="12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услуг</a:t>
                      </a:r>
                      <a:endParaRPr lang="ru-RU" sz="1800" b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itchFamily="34" charset="0"/>
                        </a:rPr>
                        <a:t>251 483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547 823</a:t>
                      </a:r>
                      <a:endParaRPr lang="ru-RU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727 634</a:t>
                      </a:r>
                      <a:endParaRPr lang="ru-RU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982 927</a:t>
                      </a:r>
                      <a:endParaRPr lang="ru-RU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1 223 397</a:t>
                      </a:r>
                      <a:endParaRPr lang="ru-RU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1 116 295</a:t>
                      </a:r>
                      <a:endParaRPr lang="ru-RU" sz="2400" b="1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0203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203991"/>
            <a:ext cx="1727275" cy="365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9" t="7691" r="22974" b="7042"/>
          <a:stretch/>
        </p:blipFill>
        <p:spPr bwMode="auto">
          <a:xfrm>
            <a:off x="6019800" y="106016"/>
            <a:ext cx="2928069" cy="6023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2442"/>
            <a:ext cx="6324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В Татарстане разработали </a:t>
            </a:r>
            <a:b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	ИНФОМАТЫ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	ЭЛЕКТРОННОГО 	</a:t>
            </a:r>
            <a:r>
              <a:rPr lang="ru-RU" sz="4000" b="1" dirty="0" smtClean="0">
                <a:solidFill>
                  <a:srgbClr val="C00000"/>
                </a:solidFill>
              </a:rPr>
              <a:t>ПРАВИТЕЛЬСТВА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	3 поколения</a:t>
            </a:r>
            <a:endParaRPr lang="ru-RU" sz="4000" b="1" dirty="0" smtClean="0">
              <a:solidFill>
                <a:srgbClr val="C00000"/>
              </a:solidFill>
            </a:endParaRPr>
          </a:p>
          <a:p>
            <a:r>
              <a:rPr lang="ru-RU" sz="4000" b="1" dirty="0">
                <a:solidFill>
                  <a:srgbClr val="C00000"/>
                </a:solidFill>
              </a:rPr>
              <a:t>	</a:t>
            </a:r>
            <a:r>
              <a:rPr lang="ru-RU" sz="4000" b="1" dirty="0" smtClean="0">
                <a:solidFill>
                  <a:srgbClr val="C00000"/>
                </a:solidFill>
              </a:rPr>
              <a:t>	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с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ориентацией на 		инфраструктуру 		«УЭК» 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832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8600" y="199846"/>
            <a:ext cx="4953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Получение услуг возможно </a:t>
            </a:r>
            <a:r>
              <a:rPr lang="ru-RU" sz="4000" b="1" dirty="0" smtClean="0">
                <a:solidFill>
                  <a:srgbClr val="C00000"/>
                </a:solidFill>
              </a:rPr>
              <a:t>посредством мобильного телефона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Число </a:t>
            </a:r>
            <a:r>
              <a:rPr lang="ru-R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пользователей </a:t>
            </a:r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мобильного Интернет уже </a:t>
            </a:r>
            <a:r>
              <a:rPr lang="ru-R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превышает количество фиксированных </a:t>
            </a:r>
            <a:br>
              <a:rPr lang="ru-R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абонентских </a:t>
            </a:r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линий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0" y="-914400"/>
            <a:ext cx="3886200" cy="6414117"/>
            <a:chOff x="49793" y="-152400"/>
            <a:chExt cx="3543412" cy="5848350"/>
          </a:xfrm>
        </p:grpSpPr>
        <p:pic>
          <p:nvPicPr>
            <p:cNvPr id="5" name="Рисунок 3" descr="E:\ТЕМП\mPortal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3" y="-152400"/>
              <a:ext cx="3543412" cy="584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F:\=Work=\Презентации-доклады\Презентация МИС\Электронный Татарстан\Медведеву\фотография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2051" y="2667000"/>
              <a:ext cx="1623100" cy="2434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64867" y="1156317"/>
            <a:ext cx="1629842" cy="461665"/>
          </a:xfrm>
          <a:prstGeom prst="rect">
            <a:avLst/>
          </a:prstGeom>
          <a:solidFill>
            <a:schemeClr val="accent5">
              <a:alpha val="64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m.tatar.ru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953832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344" y="446068"/>
            <a:ext cx="96012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Наша цель - </a:t>
            </a:r>
            <a:r>
              <a:rPr lang="ru-RU" sz="4000" b="1" dirty="0" smtClean="0">
                <a:solidFill>
                  <a:srgbClr val="C00000"/>
                </a:solidFill>
              </a:rPr>
              <a:t>оказание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</a:rPr>
              <a:t>государственных услуг в электронном виде</a:t>
            </a:r>
            <a:r>
              <a:rPr lang="ru-RU" sz="4000" b="1" dirty="0" smtClean="0">
                <a:solidFill>
                  <a:srgbClr val="C00000"/>
                </a:solidFill>
              </a:rPr>
              <a:t/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Сегодня мы достигли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r>
              <a:rPr lang="en-US" sz="4000" b="1" dirty="0" smtClean="0">
                <a:solidFill>
                  <a:srgbClr val="C00000"/>
                </a:solidFill>
              </a:rPr>
              <a:t>   </a:t>
            </a:r>
            <a:r>
              <a:rPr lang="ru-RU" sz="4000" b="1" dirty="0" smtClean="0">
                <a:solidFill>
                  <a:srgbClr val="C00000"/>
                </a:solidFill>
              </a:rPr>
              <a:t>3</a:t>
            </a:r>
            <a:r>
              <a:rPr lang="en-US" sz="4000" b="1" dirty="0" smtClean="0">
                <a:solidFill>
                  <a:srgbClr val="C00000"/>
                </a:solidFill>
              </a:rPr>
              <a:t>2%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оплаты штрафов ГИБДД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…</a:t>
            </a:r>
          </a:p>
          <a:p>
            <a:r>
              <a:rPr lang="en-US" sz="4000" b="1" dirty="0" smtClean="0">
                <a:solidFill>
                  <a:srgbClr val="C00000"/>
                </a:solidFill>
              </a:rPr>
              <a:t>   59%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записей в детские сады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…</a:t>
            </a:r>
          </a:p>
          <a:p>
            <a:r>
              <a:rPr lang="en-US" sz="4000" b="1" dirty="0" smtClean="0">
                <a:solidFill>
                  <a:srgbClr val="C00000"/>
                </a:solidFill>
              </a:rPr>
              <a:t>   74%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записей на регистрацию брака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…</a:t>
            </a:r>
            <a:b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4000" b="1" dirty="0" smtClean="0">
                <a:solidFill>
                  <a:srgbClr val="C00000"/>
                </a:solidFill>
              </a:rPr>
              <a:t>19%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заявлений на получение 				    заграничного паспорта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…</a:t>
            </a:r>
          </a:p>
          <a:p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19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2606</TotalTime>
  <Words>495</Words>
  <Application>Microsoft Office PowerPoint</Application>
  <PresentationFormat>Экран (4:3)</PresentationFormat>
  <Paragraphs>166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МИС РТ-Низамиев Ильдар Мунавирович</dc:creator>
  <cp:lastModifiedBy>Николай</cp:lastModifiedBy>
  <cp:revision>230</cp:revision>
  <dcterms:created xsi:type="dcterms:W3CDTF">2006-08-16T00:00:00Z</dcterms:created>
  <dcterms:modified xsi:type="dcterms:W3CDTF">2011-11-10T07:30:18Z</dcterms:modified>
</cp:coreProperties>
</file>