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20" r:id="rId2"/>
    <p:sldId id="416" r:id="rId3"/>
    <p:sldId id="419" r:id="rId4"/>
    <p:sldId id="396" r:id="rId5"/>
    <p:sldId id="372" r:id="rId6"/>
    <p:sldId id="398" r:id="rId7"/>
    <p:sldId id="408" r:id="rId8"/>
    <p:sldId id="417" r:id="rId9"/>
    <p:sldId id="410" r:id="rId10"/>
    <p:sldId id="411" r:id="rId11"/>
    <p:sldId id="407" r:id="rId12"/>
    <p:sldId id="412" r:id="rId13"/>
    <p:sldId id="421" r:id="rId14"/>
    <p:sldId id="413" r:id="rId15"/>
    <p:sldId id="414" r:id="rId16"/>
    <p:sldId id="415" r:id="rId17"/>
    <p:sldId id="418" r:id="rId18"/>
  </p:sldIdLst>
  <p:sldSz cx="9144000" cy="5143500" type="screen16x9"/>
  <p:notesSz cx="9144000" cy="6858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C22D"/>
    <a:srgbClr val="33CC33"/>
    <a:srgbClr val="069C23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7" autoAdjust="0"/>
    <p:restoredTop sz="94671" autoAdjust="0"/>
  </p:normalViewPr>
  <p:slideViewPr>
    <p:cSldViewPr>
      <p:cViewPr varScale="1">
        <p:scale>
          <a:sx n="155" d="100"/>
          <a:sy n="155" d="100"/>
        </p:scale>
        <p:origin x="-366" y="-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52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1938" y="-8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C376C-5504-4FB5-AB6B-C113A142D8F1}" type="datetimeFigureOut">
              <a:rPr lang="ru-RU" smtClean="0"/>
              <a:pPr/>
              <a:t>09.11.2011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30AA1-0F96-4A70-B49A-F502E076C7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10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C7E06-78EF-4177-93CC-1143B0BFE051}" type="datetimeFigureOut">
              <a:rPr lang="ru-RU" smtClean="0"/>
              <a:pPr/>
              <a:t>09.11.2011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D0867-0927-47CD-9DF8-0DB54DF64A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372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0867-0927-47CD-9DF8-0DB54DF64A0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318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0867-0927-47CD-9DF8-0DB54DF64A0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030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 latinLnBrk="0">
              <a:defRPr lang="ru-RU"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 latinLnBrk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 latinLnBrk="0">
              <a:defRPr lang="ru-RU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 latinLnBrk="0">
              <a:defRPr lang="ru-RU" sz="3200"/>
            </a:lvl1pPr>
            <a:lvl2pPr latinLnBrk="0">
              <a:defRPr lang="ru-RU" sz="2800"/>
            </a:lvl2pPr>
            <a:lvl3pPr latinLnBrk="0">
              <a:defRPr lang="ru-RU" sz="2400"/>
            </a:lvl3pPr>
            <a:lvl4pPr latinLnBrk="0">
              <a:defRPr lang="ru-RU" sz="2000"/>
            </a:lvl4pPr>
            <a:lvl5pPr latinLnBrk="0">
              <a:defRPr lang="ru-RU" sz="2000"/>
            </a:lvl5pPr>
            <a:lvl6pPr latinLnBrk="0">
              <a:defRPr lang="ru-RU" sz="2000"/>
            </a:lvl6pPr>
            <a:lvl7pPr latinLnBrk="0">
              <a:defRPr lang="ru-RU" sz="2000"/>
            </a:lvl7pPr>
            <a:lvl8pPr latinLnBrk="0">
              <a:defRPr lang="ru-RU" sz="2000"/>
            </a:lvl8pPr>
            <a:lvl9pPr latinLnBrk="0">
              <a:defRPr lang="ru-RU"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42"/>
          <a:stretch>
            <a:fillRect/>
          </a:stretch>
        </p:blipFill>
        <p:spPr bwMode="auto">
          <a:xfrm>
            <a:off x="0" y="0"/>
            <a:ext cx="9144000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-4192"/>
            <a:ext cx="9144000" cy="4246563"/>
          </a:xfrm>
          <a:prstGeom prst="rect">
            <a:avLst/>
          </a:prstGeom>
          <a:gradFill rotWithShape="1">
            <a:gsLst>
              <a:gs pos="0">
                <a:schemeClr val="bg1">
                  <a:alpha val="64998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1541463"/>
            <a:endParaRPr lang="ru-RU" sz="3000">
              <a:latin typeface="Calibri" pitchFamily="34" charset="0"/>
            </a:endParaRPr>
          </a:p>
        </p:txBody>
      </p:sp>
      <p:pic>
        <p:nvPicPr>
          <p:cNvPr id="5" name="Рисунок 4" descr="Описание: Описание: C:\Users\micadmin\AppData\Local\Microsoft\Windows\Temporary Internet Files\Content.Word\etat1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629150"/>
            <a:ext cx="1368151" cy="29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5146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2400" y="1428750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ЭЛЕКТРОННЫЕ ГОСУДАРСТВЕННЫЕ УСЛУГИ </a:t>
            </a:r>
            <a:br>
              <a:rPr lang="ru-RU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ЭФФЕКТИВНОЕ ВЗАИМОДЕЙСТВИЕ </a:t>
            </a:r>
            <a:br>
              <a:rPr lang="ru-RU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ГРАЖДАНАМИ В ФОРМАТЕ </a:t>
            </a:r>
            <a:br>
              <a:rPr lang="ru-RU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«БОЛЬШОГО ПРАВИТЕЛЬСТВА»</a:t>
            </a:r>
            <a:endParaRPr lang="ru-RU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6850683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"/>
            <a:ext cx="9144000" cy="41151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Обратная связь ДЛЯ РОДИТЕЛЕЙ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6051" y="837561"/>
            <a:ext cx="86868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dirty="0"/>
              <a:t>Здравствуйте! </a:t>
            </a:r>
            <a:r>
              <a:rPr lang="ru-RU" dirty="0" smtClean="0"/>
              <a:t>Почему нет возможности самим добавлять детские сады в рамках района? Это облегчит труд РОНО и будет более понятна ситуация в других ДОУ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2408694"/>
            <a:ext cx="830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Ответ предоставляется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оператором КЦ на стандартные вопросы,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специалистом ведомства на не типовые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путем информирования </a:t>
            </a:r>
            <a:r>
              <a:rPr lang="ru-RU" sz="2400" b="1" dirty="0" smtClean="0">
                <a:solidFill>
                  <a:srgbClr val="C00000"/>
                </a:solidFill>
              </a:rPr>
              <a:t>через: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</a:rPr>
              <a:t>звонок гражданину,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</a:rPr>
              <a:t>электронный почтовый адрес,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</a:rPr>
              <a:t>официальным письмом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514350"/>
            <a:ext cx="5157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Пример обращения: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1568876"/>
            <a:ext cx="86868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dirty="0"/>
              <a:t>Нет информации о ДОУ сколько групп планируется в данном возрастном сегменте. </a:t>
            </a:r>
            <a:r>
              <a:rPr lang="ru-RU" dirty="0" smtClean="0"/>
              <a:t>Например если 2 </a:t>
            </a:r>
            <a:r>
              <a:rPr lang="ru-RU" dirty="0"/>
              <a:t>группы по 25 </a:t>
            </a:r>
            <a:r>
              <a:rPr lang="ru-RU" dirty="0" smtClean="0"/>
              <a:t>человек, то </a:t>
            </a:r>
            <a:r>
              <a:rPr lang="ru-RU" dirty="0"/>
              <a:t>сразу понятно что вставать под 100 номером не нужно.</a:t>
            </a:r>
          </a:p>
        </p:txBody>
      </p:sp>
    </p:spTree>
    <p:extLst>
      <p:ext uri="{BB962C8B-B14F-4D97-AF65-F5344CB8AC3E}">
        <p14:creationId xmlns:p14="http://schemas.microsoft.com/office/powerpoint/2010/main" val="2276596309"/>
      </p:ext>
    </p:extLst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9790" y="-19050"/>
            <a:ext cx="4439009" cy="3741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Группа 10"/>
          <p:cNvGrpSpPr/>
          <p:nvPr/>
        </p:nvGrpSpPr>
        <p:grpSpPr>
          <a:xfrm>
            <a:off x="4586514" y="1701852"/>
            <a:ext cx="4557486" cy="3841698"/>
            <a:chOff x="381000" y="1047750"/>
            <a:chExt cx="5453211" cy="459674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1000" y="1047750"/>
              <a:ext cx="5453211" cy="45967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8303" t="12857" r="19196" b="15988"/>
            <a:stretch>
              <a:fillRect/>
            </a:stretch>
          </p:blipFill>
          <p:spPr bwMode="auto">
            <a:xfrm>
              <a:off x="2433974" y="3334897"/>
              <a:ext cx="3155735" cy="22454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397105" y="1500175"/>
              <a:ext cx="5402721" cy="41195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4" name="TextBox 13"/>
          <p:cNvSpPr txBox="1"/>
          <p:nvPr/>
        </p:nvSpPr>
        <p:spPr>
          <a:xfrm>
            <a:off x="83253" y="-19050"/>
            <a:ext cx="893832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тыс.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школьников, 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240 тыс.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родителей и 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</a:t>
            </a: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учителей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регулярно посещают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ПОРТАЛ </a:t>
            </a:r>
            <a:b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Электронного </a:t>
            </a:r>
            <a:b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Республики Татарстан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54410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"/>
            <a:ext cx="9144000" cy="41151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Обратная связь ДЛЯ УЧИТЕЛЕЙ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12082" y="861120"/>
            <a:ext cx="45605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Ежемесячно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на более чем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1 600 обращений учителей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предоставляется техническая и консультационная поддержка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970" y="590550"/>
            <a:ext cx="8052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Доступна через Образовательный портал и через единый номер 5-114-115</a:t>
            </a:r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33" y="971550"/>
            <a:ext cx="4448175" cy="2552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8600" y="3751243"/>
            <a:ext cx="87170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Вопрос Премьер-министра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Татарстана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о проекте в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адрес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24 000 учителей </a:t>
            </a:r>
            <a:r>
              <a:rPr lang="ru-RU" sz="2800" b="1" dirty="0">
                <a:solidFill>
                  <a:srgbClr val="C00000"/>
                </a:solidFill>
              </a:rPr>
              <a:t>получил 5 000 откликов</a:t>
            </a:r>
          </a:p>
        </p:txBody>
      </p:sp>
    </p:spTree>
    <p:extLst>
      <p:ext uri="{BB962C8B-B14F-4D97-AF65-F5344CB8AC3E}">
        <p14:creationId xmlns:p14="http://schemas.microsoft.com/office/powerpoint/2010/main" val="2441082596"/>
      </p:ext>
    </p:extLst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"/>
            <a:ext cx="9144000" cy="41151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Обратная связь ДЛЯ УЧИТЕЛЕЙ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" y="873026"/>
            <a:ext cx="868680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/>
              <a:t>У меня есть предложение по улучшению «электронного дневника» на </a:t>
            </a:r>
            <a:r>
              <a:rPr lang="ru-RU" sz="1600" dirty="0" smtClean="0"/>
              <a:t>edu.tatar.ru</a:t>
            </a:r>
            <a:r>
              <a:rPr lang="ru-RU" sz="1600" dirty="0"/>
              <a:t>.</a:t>
            </a:r>
          </a:p>
          <a:p>
            <a:pPr algn="just"/>
            <a:r>
              <a:rPr lang="ru-RU" sz="1600" dirty="0"/>
              <a:t>В личном кабинете есть раздел «Мой дневник» при нажатии на который открывается дневник ученика с его оценками – это очень удобно и наглядно, но тут или где-нибудь в другом месте не хватает общего журнала с оценками для анализа (файл в каком виде хотелось бы видеть этот журнал во вложении). А то очень неудобно листать страницы дневника, искать нужные оценки, выписывать их отдельно и вычислять среднее арифметическое (как во вложенном файле).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379095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На основе предложений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формируется перечень доработок для внесения изменений в информационную систему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514350"/>
            <a:ext cx="5157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Примеры обращений: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2602290"/>
            <a:ext cx="8686800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600" dirty="0"/>
              <a:t>На странице создания расписания нужно сделать так, чтобы можно было задавать расписание на неделю и день, а не сразу на всю четверть. Это поможет избежать путаницы в электронном журнале когда есть праздничные дни, дополнительные каникулы, карантины, сборы для учащихся старших классов, замены при отсутствии учителя.</a:t>
            </a:r>
          </a:p>
        </p:txBody>
      </p:sp>
    </p:spTree>
    <p:extLst>
      <p:ext uri="{BB962C8B-B14F-4D97-AF65-F5344CB8AC3E}">
        <p14:creationId xmlns:p14="http://schemas.microsoft.com/office/powerpoint/2010/main" val="3952690241"/>
      </p:ext>
    </p:extLst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"/>
            <a:ext cx="9144000" cy="41151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Обратная связь ДЛЯ АБОНЕНТОВ СВЯЗИ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2426" y="3903643"/>
            <a:ext cx="87129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Объективная </a:t>
            </a:r>
            <a:r>
              <a:rPr lang="ru-RU" sz="2800" b="1" dirty="0">
                <a:solidFill>
                  <a:srgbClr val="C00000"/>
                </a:solidFill>
              </a:rPr>
              <a:t>информация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от абонентов</a:t>
            </a: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о качестве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услуг связи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970" y="590550"/>
            <a:ext cx="8052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Отправка уведомления о качестве услуг связи с отметкой на карте Татарстана</a:t>
            </a:r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893639"/>
            <a:ext cx="6172200" cy="2973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70" y="898327"/>
            <a:ext cx="2502230" cy="2586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115711"/>
      </p:ext>
    </p:extLst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"/>
            <a:ext cx="9144000" cy="41151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Обратная связь ДЛЯ ЖИТЕЛЕЙ ДОМОВ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1170384"/>
            <a:ext cx="467437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Информация от жителей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о состоянии жилого фонда,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анализ обращений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в разрезе: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РАЙОН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НАСЕЛЕННЫЙ ПУНКТ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УЛИЦА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ДОМ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970" y="590550"/>
            <a:ext cx="8052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Направление обращений на качество </a:t>
            </a:r>
            <a:b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капитального ремонта</a:t>
            </a:r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17008"/>
            <a:ext cx="3986182" cy="3859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952751"/>
            <a:ext cx="2464585" cy="1994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256891"/>
      </p:ext>
    </p:extLst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"/>
            <a:ext cx="9144000" cy="41151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Универсальная форма обратной связи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19929" y="733295"/>
            <a:ext cx="30917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000" b="1" dirty="0" smtClean="0">
                <a:solidFill>
                  <a:srgbClr val="C00000"/>
                </a:solidFill>
              </a:rPr>
              <a:t>Любой </a:t>
            </a: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</a:rPr>
              <a:t>ВОПРОС </a:t>
            </a:r>
            <a:r>
              <a:rPr lang="ru-RU" sz="3000" b="1" dirty="0" smtClean="0">
                <a:solidFill>
                  <a:srgbClr val="C00000"/>
                </a:solidFill>
              </a:rPr>
              <a:t/>
            </a:r>
            <a:br>
              <a:rPr lang="ru-RU" sz="3000" b="1" dirty="0" smtClean="0">
                <a:solidFill>
                  <a:srgbClr val="C00000"/>
                </a:solidFill>
              </a:rPr>
            </a:br>
            <a:r>
              <a:rPr lang="ru-RU" sz="3000" b="1" dirty="0">
                <a:solidFill>
                  <a:srgbClr val="C00000"/>
                </a:solidFill>
              </a:rPr>
              <a:t>на любую </a:t>
            </a: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</a:rPr>
              <a:t>ТЕМУ</a:t>
            </a:r>
          </a:p>
          <a:p>
            <a:pPr algn="r"/>
            <a:r>
              <a:rPr lang="ru-RU" sz="3000" b="1" dirty="0" smtClean="0">
                <a:solidFill>
                  <a:srgbClr val="C00000"/>
                </a:solidFill>
              </a:rPr>
              <a:t>из </a:t>
            </a:r>
            <a:r>
              <a:rPr lang="ru-RU" sz="3000" b="1" dirty="0">
                <a:solidFill>
                  <a:srgbClr val="C00000"/>
                </a:solidFill>
              </a:rPr>
              <a:t>любой </a:t>
            </a: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</a:rPr>
              <a:t>СФЕРЫ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793" y="742950"/>
            <a:ext cx="3687729" cy="3924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ая выноска 1"/>
          <p:cNvSpPr/>
          <p:nvPr/>
        </p:nvSpPr>
        <p:spPr>
          <a:xfrm>
            <a:off x="152400" y="2343150"/>
            <a:ext cx="2971800" cy="1755796"/>
          </a:xfrm>
          <a:prstGeom prst="wedgeRectCallout">
            <a:avLst>
              <a:gd name="adj1" fmla="val 86898"/>
              <a:gd name="adj2" fmla="val -27916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Рисунок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22" y="2406824"/>
            <a:ext cx="2861563" cy="1603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ая выноска 10"/>
          <p:cNvSpPr/>
          <p:nvPr/>
        </p:nvSpPr>
        <p:spPr>
          <a:xfrm>
            <a:off x="6019800" y="2784909"/>
            <a:ext cx="2971800" cy="1596178"/>
          </a:xfrm>
          <a:prstGeom prst="wedgeRectCallout">
            <a:avLst>
              <a:gd name="adj1" fmla="val -77275"/>
              <a:gd name="adj2" fmla="val -39723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8" name="Рисунок 2" descr="image0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76550"/>
            <a:ext cx="2827941" cy="1400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781800" y="742950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 АДРЕС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органов власти 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и местного самоуправления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3981622146"/>
      </p:ext>
    </p:extLst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57150"/>
            <a:ext cx="8229600" cy="857250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rgbClr val="C00000"/>
                </a:solidFill>
              </a:rPr>
              <a:t>Взаимодействие в социальных сетях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621030"/>
            <a:ext cx="3686175" cy="3931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24258"/>
            <a:ext cx="3581400" cy="4379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1070371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ЭЛЕКТРОННОЕ ПРАВИТЕЛЬСТВО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=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БОЛЬШОЕ ПРАВИТЕЛЬСТВО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marL="0" indent="0" algn="ctr">
              <a:spcBef>
                <a:spcPts val="0"/>
              </a:spcBef>
              <a:buNone/>
            </a:pP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новые, более удобные и эффективные каналы взаимодействия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населения с государством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857250"/>
          </a:xfrm>
        </p:spPr>
        <p:txBody>
          <a:bodyPr/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</a:rPr>
              <a:t>Общие цели: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623073"/>
          </a:xfrm>
        </p:spPr>
        <p:txBody>
          <a:bodyPr/>
          <a:lstStyle/>
          <a:p>
            <a:pPr marL="514350" lvl="1" indent="-457200">
              <a:spcBef>
                <a:spcPts val="0"/>
              </a:spcBef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сделать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государство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максимально прозрачным для населения</a:t>
            </a:r>
          </a:p>
          <a:p>
            <a:pPr marL="57150" lvl="1" indent="0">
              <a:spcBef>
                <a:spcPts val="0"/>
              </a:spcBef>
              <a:buNone/>
            </a:pP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514350" lvl="1" indent="-457200">
              <a:spcBef>
                <a:spcPts val="0"/>
              </a:spcBef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исключить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возможности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для проявления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коррупции 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бюрократизма</a:t>
            </a:r>
          </a:p>
          <a:p>
            <a:pPr marL="57150" lvl="1" indent="0">
              <a:spcBef>
                <a:spcPts val="0"/>
              </a:spcBef>
              <a:buNone/>
            </a:pP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514350" lvl="1" indent="-457200">
              <a:spcBef>
                <a:spcPts val="0"/>
              </a:spcBef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сделать работу госорганов более эффективной</a:t>
            </a:r>
          </a:p>
        </p:txBody>
      </p:sp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вал 28"/>
          <p:cNvSpPr/>
          <p:nvPr/>
        </p:nvSpPr>
        <p:spPr>
          <a:xfrm>
            <a:off x="2474958" y="2571750"/>
            <a:ext cx="1989168" cy="1989068"/>
          </a:xfrm>
          <a:prstGeom prst="ellipse">
            <a:avLst/>
          </a:prstGeom>
          <a:solidFill>
            <a:schemeClr val="bg1">
              <a:alpha val="6000"/>
            </a:schemeClr>
          </a:solidFill>
          <a:ln w="31750" cap="rnd">
            <a:solidFill>
              <a:schemeClr val="bg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5" name="Овал 24"/>
          <p:cNvSpPr/>
          <p:nvPr/>
        </p:nvSpPr>
        <p:spPr>
          <a:xfrm>
            <a:off x="5105400" y="2495550"/>
            <a:ext cx="1989168" cy="1989068"/>
          </a:xfrm>
          <a:prstGeom prst="ellipse">
            <a:avLst/>
          </a:prstGeom>
          <a:solidFill>
            <a:schemeClr val="bg1">
              <a:alpha val="6000"/>
            </a:schemeClr>
          </a:solidFill>
          <a:ln w="31750" cap="rnd">
            <a:solidFill>
              <a:schemeClr val="bg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4" name="Овал 23"/>
          <p:cNvSpPr/>
          <p:nvPr/>
        </p:nvSpPr>
        <p:spPr>
          <a:xfrm>
            <a:off x="6472741" y="430282"/>
            <a:ext cx="1989168" cy="1989068"/>
          </a:xfrm>
          <a:prstGeom prst="ellipse">
            <a:avLst/>
          </a:prstGeom>
          <a:solidFill>
            <a:schemeClr val="bg1">
              <a:alpha val="6000"/>
            </a:schemeClr>
          </a:solidFill>
          <a:ln w="31750" cap="rnd">
            <a:solidFill>
              <a:schemeClr val="bg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6" name="Овал 25"/>
          <p:cNvSpPr/>
          <p:nvPr/>
        </p:nvSpPr>
        <p:spPr>
          <a:xfrm>
            <a:off x="412873" y="430282"/>
            <a:ext cx="1989168" cy="1989068"/>
          </a:xfrm>
          <a:prstGeom prst="ellipse">
            <a:avLst/>
          </a:prstGeom>
          <a:solidFill>
            <a:schemeClr val="bg1">
              <a:alpha val="6000"/>
            </a:schemeClr>
          </a:solidFill>
          <a:ln w="31750" cap="rnd">
            <a:solidFill>
              <a:schemeClr val="bg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4" name="TextBox 13"/>
          <p:cNvSpPr txBox="1"/>
          <p:nvPr/>
        </p:nvSpPr>
        <p:spPr>
          <a:xfrm>
            <a:off x="4953000" y="4171950"/>
            <a:ext cx="2221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C00000"/>
                </a:solidFill>
                <a:latin typeface="Cambria" pitchFamily="18" charset="0"/>
              </a:rPr>
              <a:t>Мобильная версия Портала</a:t>
            </a:r>
            <a:endParaRPr lang="ru-RU" sz="1400" dirty="0">
              <a:solidFill>
                <a:srgbClr val="C00000"/>
              </a:solidFill>
            </a:endParaRPr>
          </a:p>
        </p:txBody>
      </p:sp>
      <p:pic>
        <p:nvPicPr>
          <p:cNvPr id="20" name="Picture 2" descr="C:\Users\Администратор\Documents\___СОРТИРОВАТЬ\IMG_146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20937"/>
            <a:ext cx="1587563" cy="211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536" y="707801"/>
            <a:ext cx="1943705" cy="1644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http://www.crepedroid.org/images/people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711" y="361950"/>
            <a:ext cx="2400239" cy="223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Заголовок 1"/>
          <p:cNvSpPr txBox="1">
            <a:spLocks/>
          </p:cNvSpPr>
          <p:nvPr/>
        </p:nvSpPr>
        <p:spPr>
          <a:xfrm>
            <a:off x="0" y="1"/>
            <a:ext cx="9144000" cy="41151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ИНФРАСТРУКТУРА ЭЛЕКТРОННЫХ УСЛУГ ТАТАРСТАНА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" name="Рисунок 5" descr="http://www.compedgemedia.com/images/Callcenter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69670" y="2967825"/>
            <a:ext cx="1645130" cy="1204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5" name="TextBox 34"/>
          <p:cNvSpPr txBox="1"/>
          <p:nvPr/>
        </p:nvSpPr>
        <p:spPr>
          <a:xfrm>
            <a:off x="2438400" y="4210050"/>
            <a:ext cx="1665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Cambria" pitchFamily="18" charset="0"/>
              </a:rPr>
              <a:t>Контакт-центр </a:t>
            </a:r>
            <a:br>
              <a:rPr lang="ru-RU" sz="14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1400" b="1" dirty="0" smtClean="0">
                <a:solidFill>
                  <a:srgbClr val="C00000"/>
                </a:solidFill>
                <a:latin typeface="Cambria" pitchFamily="18" charset="0"/>
              </a:rPr>
              <a:t>для населения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1000" y="2341086"/>
            <a:ext cx="25321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solidFill>
                  <a:srgbClr val="C00000"/>
                </a:solidFill>
                <a:latin typeface="Cambria" pitchFamily="18" charset="0"/>
              </a:rPr>
              <a:t>Инфоматы</a:t>
            </a:r>
            <a:r>
              <a:rPr lang="ru-RU" sz="1400" b="1" dirty="0" smtClean="0">
                <a:solidFill>
                  <a:srgbClr val="C00000"/>
                </a:solidFill>
                <a:latin typeface="Cambria" pitchFamily="18" charset="0"/>
              </a:rPr>
              <a:t> – </a:t>
            </a:r>
            <a:br>
              <a:rPr lang="ru-RU" sz="14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1400" b="1" dirty="0" smtClean="0">
                <a:solidFill>
                  <a:srgbClr val="C00000"/>
                </a:solidFill>
                <a:latin typeface="Cambria" pitchFamily="18" charset="0"/>
              </a:rPr>
              <a:t>терминалы получения электронных услуг</a:t>
            </a:r>
            <a:endParaRPr lang="ru-RU" sz="1400" dirty="0">
              <a:solidFill>
                <a:srgbClr val="C00000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701553" y="1962150"/>
            <a:ext cx="1385047" cy="2286000"/>
            <a:chOff x="5410200" y="1954198"/>
            <a:chExt cx="1477383" cy="2438400"/>
          </a:xfrm>
        </p:grpSpPr>
        <p:pic>
          <p:nvPicPr>
            <p:cNvPr id="18" name="Рисунок 3" descr="E:\ТЕМП\mPortal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410200" y="1954198"/>
              <a:ext cx="1477383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F:\=Work=\Презентации-доклады\Презентация МИС\Электронный Татарстан\Медведеву\фотография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0418" y="3117850"/>
              <a:ext cx="676732" cy="1015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" name="TextBox 43"/>
          <p:cNvSpPr txBox="1"/>
          <p:nvPr/>
        </p:nvSpPr>
        <p:spPr>
          <a:xfrm>
            <a:off x="6400800" y="2366486"/>
            <a:ext cx="2552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C00000"/>
                </a:solidFill>
                <a:latin typeface="Cambria" pitchFamily="18" charset="0"/>
              </a:rPr>
              <a:t>Портал государственных </a:t>
            </a:r>
            <a:br>
              <a:rPr lang="ru-RU" sz="14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1400" b="1" dirty="0" smtClean="0">
                <a:solidFill>
                  <a:srgbClr val="C00000"/>
                </a:solidFill>
                <a:latin typeface="Cambria" pitchFamily="18" charset="0"/>
              </a:rPr>
              <a:t>и муниципальных услуг</a:t>
            </a:r>
          </a:p>
          <a:p>
            <a:pPr algn="r"/>
            <a:r>
              <a:rPr lang="en-US" sz="1400" b="1" dirty="0" smtClean="0">
                <a:solidFill>
                  <a:srgbClr val="C00000"/>
                </a:solidFill>
                <a:latin typeface="Cambria" pitchFamily="18" charset="0"/>
              </a:rPr>
              <a:t>uslugi.tatarstan.ru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3488" y="3039130"/>
            <a:ext cx="1922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В местах массового пребывания людей на всей территории Татарстана </a:t>
            </a:r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58000" y="3028950"/>
            <a:ext cx="2171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0,5 млн. посетителей, 2,8 млн. страниц просматривается ежемесячно</a:t>
            </a:r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52988" y="4629150"/>
            <a:ext cx="1922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Доступна каждому сотовому абоненту</a:t>
            </a:r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38400" y="462915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Ежедневная и круглосуточная помощь</a:t>
            </a:r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24397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028" y="712440"/>
            <a:ext cx="5548313" cy="4693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324601" y="649852"/>
            <a:ext cx="2514600" cy="461665"/>
          </a:xfrm>
          <a:prstGeom prst="rect">
            <a:avLst/>
          </a:prstGeom>
          <a:solidFill>
            <a:schemeClr val="accent5">
              <a:alpha val="64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uslugi.tatarstan.ru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119479"/>
            <a:ext cx="5562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октябре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2011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жители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Республики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Татарстан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воспользовалось электронными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услугами почти</a:t>
            </a:r>
          </a:p>
          <a:p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рост в 5 раз к январю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928" y="3153311"/>
            <a:ext cx="46714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1,2 </a:t>
            </a:r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млн. раз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854730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52549"/>
              </p:ext>
            </p:extLst>
          </p:nvPr>
        </p:nvGraphicFramePr>
        <p:xfrm>
          <a:off x="228601" y="514350"/>
          <a:ext cx="8686799" cy="4013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9418"/>
                <a:gridCol w="1128156"/>
                <a:gridCol w="1015340"/>
                <a:gridCol w="1015340"/>
                <a:gridCol w="1015340"/>
                <a:gridCol w="1353787"/>
                <a:gridCol w="1579418"/>
              </a:tblGrid>
              <a:tr h="5665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ЯНВАРЬ 2011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МАРТ</a:t>
                      </a:r>
                    </a:p>
                    <a:p>
                      <a:pPr algn="ctr" eaLnBrk="0" hangingPunct="0"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2011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МАЙ</a:t>
                      </a:r>
                      <a:br>
                        <a:rPr lang="ru-RU" sz="1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2011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ИЮЛЬ</a:t>
                      </a:r>
                      <a:br>
                        <a:rPr lang="ru-RU" sz="1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2011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СЕНТЯБРЬ 2011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ОКТЯБРЬ 2011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448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ЗАПРОСЫ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207 979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407 115</a:t>
                      </a:r>
                      <a:endParaRPr lang="ru-RU" sz="1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553 662</a:t>
                      </a:r>
                      <a:endParaRPr lang="ru-RU" sz="1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631 605</a:t>
                      </a:r>
                      <a:endParaRPr lang="ru-RU" sz="1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812 190</a:t>
                      </a:r>
                      <a:endParaRPr lang="en-US" sz="14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703 305</a:t>
                      </a:r>
                      <a:endParaRPr lang="en-US" sz="1800" b="1" kern="12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448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ЗАЯВЛЕНИЯ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2 037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9 603</a:t>
                      </a:r>
                      <a:endParaRPr lang="ru-RU" sz="1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14 071</a:t>
                      </a:r>
                      <a:endParaRPr lang="ru-RU" sz="1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11 714</a:t>
                      </a:r>
                      <a:endParaRPr lang="ru-RU" sz="1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10 458</a:t>
                      </a:r>
                      <a:endParaRPr lang="ru-RU" sz="1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12 377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448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ЗАПИСИ В ОЧЕРЕДЬ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65 576 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76 352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229 645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261 056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290 167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4482">
                <a:tc rowSpan="2">
                  <a:txBody>
                    <a:bodyPr/>
                    <a:lstStyle/>
                    <a:p>
                      <a:pPr algn="r" eaLnBrk="0" hangingPunct="0"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ОПЛАТА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40 677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65 529 </a:t>
                      </a:r>
                      <a:endParaRPr lang="ru-RU" sz="1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83 549</a:t>
                      </a:r>
                      <a:endParaRPr lang="ru-RU" sz="1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109 963</a:t>
                      </a:r>
                      <a:endParaRPr lang="ru-RU" sz="1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139 693</a:t>
                      </a:r>
                      <a:endParaRPr lang="en-US" sz="14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110 446</a:t>
                      </a:r>
                      <a:endParaRPr lang="en-US" sz="1800" b="1" kern="12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4482">
                <a:tc v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br>
                        <a:rPr lang="ru-RU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млн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21,1 млн</a:t>
                      </a:r>
                      <a:endParaRPr lang="ru-RU" sz="1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26,4 млн</a:t>
                      </a:r>
                      <a:endParaRPr lang="ru-RU" sz="1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35,4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млн</a:t>
                      </a:r>
                      <a:endParaRPr lang="ru-RU" sz="1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46,6 млн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36,7 млн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3473">
                <a:tc>
                  <a:txBody>
                    <a:bodyPr/>
                    <a:lstStyle/>
                    <a:p>
                      <a:pPr algn="r" eaLnBrk="0" hangingPunct="0"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ИТОГО </a:t>
                      </a:r>
                      <a:br>
                        <a:rPr lang="ru-RU" sz="1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оказанных</a:t>
                      </a:r>
                      <a:r>
                        <a:rPr lang="ru-RU" sz="14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услуг</a:t>
                      </a:r>
                      <a:endParaRPr lang="ru-RU" sz="14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251 483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547 823</a:t>
                      </a:r>
                      <a:endParaRPr lang="ru-RU" sz="1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727 634</a:t>
                      </a:r>
                      <a:endParaRPr lang="ru-RU" sz="1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982 927</a:t>
                      </a:r>
                      <a:endParaRPr lang="ru-RU" sz="1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1 223 397</a:t>
                      </a:r>
                      <a:endParaRPr lang="ru-RU" sz="1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1 116 295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0" y="1"/>
            <a:ext cx="9144000" cy="41151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ЭЛЕКТРОННЫЕ И ИНТЕРАКТИВНЫЕ УСЛУГИ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557695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74392"/>
            <a:ext cx="96012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Сегодня в Татарстане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r>
              <a:rPr lang="en-US" sz="4000" b="1" dirty="0" smtClean="0">
                <a:solidFill>
                  <a:srgbClr val="C00000"/>
                </a:solidFill>
              </a:rPr>
              <a:t>   </a:t>
            </a:r>
            <a:r>
              <a:rPr lang="ru-RU" sz="4000" b="1" dirty="0" smtClean="0">
                <a:solidFill>
                  <a:srgbClr val="C00000"/>
                </a:solidFill>
              </a:rPr>
              <a:t>32</a:t>
            </a:r>
            <a:r>
              <a:rPr lang="en-US" sz="4000" b="1" dirty="0" smtClean="0">
                <a:solidFill>
                  <a:srgbClr val="C00000"/>
                </a:solidFill>
              </a:rPr>
              <a:t>%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штрафов ГИБДД оплачиваются электронно</a:t>
            </a:r>
          </a:p>
          <a:p>
            <a:r>
              <a:rPr lang="en-US" sz="4000" b="1" dirty="0" smtClean="0">
                <a:solidFill>
                  <a:srgbClr val="C00000"/>
                </a:solidFill>
              </a:rPr>
              <a:t>   59%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родителей записывают детей 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	     в детские сады электронно</a:t>
            </a:r>
            <a:endParaRPr lang="en-US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4000" b="1" dirty="0" smtClean="0">
                <a:solidFill>
                  <a:srgbClr val="C00000"/>
                </a:solidFill>
              </a:rPr>
              <a:t>   74%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пар подают заявление в ЗАГС электронно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sz="4000" b="1" dirty="0" smtClean="0">
                <a:solidFill>
                  <a:srgbClr val="C00000"/>
                </a:solidFill>
              </a:rPr>
              <a:t>19%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выдаваемых загранпаспортов с                  	  </a:t>
            </a: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	пройденными электронно процедурами</a:t>
            </a:r>
            <a:endParaRPr lang="en-US" sz="4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1"/>
            <a:ext cx="9144000" cy="41151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ЦЕЛЬ – ОКАЗАНИЕ 50% УСЛУГ В ЭЛЕКТРОННОМ ВИДЕ 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5570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b="1" dirty="0" smtClean="0">
                <a:solidFill>
                  <a:srgbClr val="C00000"/>
                </a:solidFill>
              </a:rPr>
              <a:t>Благодаря чему достигнут такой результат?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- постоянная «обратная связь» с населением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- личная заинтересованность граждан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- конструктивные предложения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- объективные жалобы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15" y="1157288"/>
            <a:ext cx="1872418" cy="1566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1"/>
            <a:ext cx="9144000" cy="41151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Обратная связь ДЛЯ РОДИТЕЛЕЙ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 cstate="print"/>
          <a:srcRect t="18807" r="2128"/>
          <a:stretch/>
        </p:blipFill>
        <p:spPr bwMode="auto">
          <a:xfrm>
            <a:off x="5455670" y="668655"/>
            <a:ext cx="3459730" cy="3198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57288"/>
            <a:ext cx="2795704" cy="1566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6970" y="590550"/>
            <a:ext cx="5157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Доступна через Портал на страницах электронной услуги и через единый номер 5-114-115</a:t>
            </a:r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2876550"/>
            <a:ext cx="7239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Ежемесячно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через КЦ 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более </a:t>
            </a:r>
            <a:r>
              <a:rPr lang="ru-RU" sz="3200" b="1" dirty="0">
                <a:solidFill>
                  <a:srgbClr val="C00000"/>
                </a:solidFill>
              </a:rPr>
              <a:t>700 </a:t>
            </a:r>
            <a:r>
              <a:rPr lang="ru-RU" sz="3200" b="1" dirty="0" smtClean="0">
                <a:solidFill>
                  <a:srgbClr val="C00000"/>
                </a:solidFill>
              </a:rPr>
              <a:t>родителей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получают квалифицированный ответ на вопросы по детским садам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748434"/>
      </p:ext>
    </p:extLst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8335</TotalTime>
  <Words>583</Words>
  <Application>Microsoft Office PowerPoint</Application>
  <PresentationFormat>Экран (16:9)</PresentationFormat>
  <Paragraphs>134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Презентация PowerPoint</vt:lpstr>
      <vt:lpstr> ЭЛЕКТРОННОЕ ПРАВИТЕЛЬСТВО = БОЛЬШОЕ ПРАВИТЕЛЬСТВО</vt:lpstr>
      <vt:lpstr>Общие цели: 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Благодаря чему достигнут такой результат?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Взаимодействие в социальных сетях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МИС РТ-Низамиев Ильдар Мунавирович</dc:creator>
  <cp:lastModifiedBy>Nizamiev IM</cp:lastModifiedBy>
  <cp:revision>311</cp:revision>
  <dcterms:created xsi:type="dcterms:W3CDTF">2006-08-16T00:00:00Z</dcterms:created>
  <dcterms:modified xsi:type="dcterms:W3CDTF">2011-11-09T08:02:49Z</dcterms:modified>
</cp:coreProperties>
</file>