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19" r:id="rId3"/>
    <p:sldId id="320" r:id="rId4"/>
    <p:sldId id="260" r:id="rId5"/>
    <p:sldId id="256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7" r:id="rId14"/>
    <p:sldId id="294" r:id="rId15"/>
    <p:sldId id="295" r:id="rId16"/>
    <p:sldId id="296" r:id="rId17"/>
    <p:sldId id="298" r:id="rId18"/>
    <p:sldId id="299" r:id="rId19"/>
    <p:sldId id="262" r:id="rId20"/>
    <p:sldId id="301" r:id="rId21"/>
    <p:sldId id="300" r:id="rId22"/>
    <p:sldId id="302" r:id="rId23"/>
    <p:sldId id="303" r:id="rId24"/>
    <p:sldId id="304" r:id="rId25"/>
    <p:sldId id="305" r:id="rId26"/>
    <p:sldId id="308" r:id="rId27"/>
    <p:sldId id="307" r:id="rId28"/>
    <p:sldId id="309" r:id="rId29"/>
    <p:sldId id="264" r:id="rId30"/>
    <p:sldId id="316" r:id="rId31"/>
    <p:sldId id="311" r:id="rId32"/>
    <p:sldId id="347" r:id="rId33"/>
    <p:sldId id="348" r:id="rId34"/>
    <p:sldId id="349" r:id="rId35"/>
    <p:sldId id="350" r:id="rId36"/>
    <p:sldId id="351" r:id="rId37"/>
    <p:sldId id="352" r:id="rId38"/>
    <p:sldId id="267" r:id="rId39"/>
    <p:sldId id="330" r:id="rId40"/>
    <p:sldId id="331" r:id="rId41"/>
    <p:sldId id="329" r:id="rId42"/>
    <p:sldId id="312" r:id="rId43"/>
    <p:sldId id="354" r:id="rId44"/>
    <p:sldId id="332" r:id="rId45"/>
    <p:sldId id="277" r:id="rId46"/>
    <p:sldId id="276" r:id="rId47"/>
    <p:sldId id="265" r:id="rId48"/>
    <p:sldId id="337" r:id="rId49"/>
    <p:sldId id="339" r:id="rId50"/>
    <p:sldId id="342" r:id="rId51"/>
    <p:sldId id="338" r:id="rId52"/>
    <p:sldId id="269" r:id="rId53"/>
    <p:sldId id="336" r:id="rId54"/>
    <p:sldId id="333" r:id="rId55"/>
    <p:sldId id="334" r:id="rId56"/>
    <p:sldId id="335" r:id="rId57"/>
    <p:sldId id="270" r:id="rId58"/>
    <p:sldId id="341" r:id="rId59"/>
    <p:sldId id="343" r:id="rId60"/>
    <p:sldId id="344" r:id="rId61"/>
    <p:sldId id="345" r:id="rId62"/>
    <p:sldId id="346" r:id="rId63"/>
    <p:sldId id="313" r:id="rId64"/>
    <p:sldId id="323" r:id="rId65"/>
    <p:sldId id="324" r:id="rId66"/>
    <p:sldId id="325" r:id="rId67"/>
    <p:sldId id="314" r:id="rId68"/>
    <p:sldId id="326" r:id="rId69"/>
    <p:sldId id="327" r:id="rId70"/>
    <p:sldId id="315" r:id="rId71"/>
    <p:sldId id="271" r:id="rId72"/>
    <p:sldId id="318" r:id="rId73"/>
    <p:sldId id="353" r:id="rId7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8D42C6"/>
    <a:srgbClr val="DA34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5" autoAdjust="0"/>
    <p:restoredTop sz="94713" autoAdjust="0"/>
  </p:normalViewPr>
  <p:slideViewPr>
    <p:cSldViewPr>
      <p:cViewPr>
        <p:scale>
          <a:sx n="100" d="100"/>
          <a:sy n="100" d="100"/>
        </p:scale>
        <p:origin x="-282" y="-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40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1"/>
          <c:order val="1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explosion val="18"/>
          </c:dPt>
          <c:cat>
            <c:strRef>
              <c:f>Лист1!$A$2:$A$3</c:f>
              <c:strCache>
                <c:ptCount val="2"/>
                <c:pt idx="0">
                  <c:v>Доля РТ</c:v>
                </c:pt>
                <c:pt idx="1">
                  <c:v>Учредители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3.2800000000000002</c:v>
                </c:pt>
                <c:pt idx="1">
                  <c:v>96.72</c:v>
                </c:pt>
              </c:numCache>
            </c:numRef>
          </c:val>
        </c:ser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1"/>
            <c:bubble3D val="0"/>
            <c:explosion val="0"/>
          </c:dPt>
          <c:cat>
            <c:strRef>
              <c:f>Лист1!$A$2:$A$3</c:f>
              <c:strCache>
                <c:ptCount val="2"/>
                <c:pt idx="0">
                  <c:v>Доля РТ</c:v>
                </c:pt>
                <c:pt idx="1">
                  <c:v>Учредители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3.2800000000000002</c:v>
                </c:pt>
                <c:pt idx="1">
                  <c:v>96.72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40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1"/>
          <c:order val="1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explosion val="22"/>
            <c:spPr>
              <a:gradFill rotWithShape="1">
                <a:gsLst>
                  <a:gs pos="0">
                    <a:srgbClr val="4F81BD">
                      <a:shade val="51000"/>
                      <a:satMod val="130000"/>
                    </a:srgbClr>
                  </a:gs>
                  <a:gs pos="80000">
                    <a:srgbClr val="4F81BD">
                      <a:shade val="93000"/>
                      <a:satMod val="130000"/>
                    </a:srgbClr>
                  </a:gs>
                  <a:gs pos="100000">
                    <a:srgbClr val="4F81B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cat>
            <c:strRef>
              <c:f>Лист1!$A$2:$A$3</c:f>
              <c:strCache>
                <c:ptCount val="2"/>
                <c:pt idx="0">
                  <c:v>Доля РТ</c:v>
                </c:pt>
                <c:pt idx="1">
                  <c:v>Учредители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</c:v>
                </c:pt>
                <c:pt idx="1">
                  <c:v>91</c:v>
                </c:pt>
              </c:numCache>
            </c:numRef>
          </c:val>
        </c:ser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1"/>
            <c:bubble3D val="0"/>
            <c:explosion val="0"/>
          </c:dPt>
          <c:cat>
            <c:strRef>
              <c:f>Лист1!$A$2:$A$3</c:f>
              <c:strCache>
                <c:ptCount val="2"/>
                <c:pt idx="0">
                  <c:v>Доля РТ</c:v>
                </c:pt>
                <c:pt idx="1">
                  <c:v>Учредители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</c:v>
                </c:pt>
                <c:pt idx="1">
                  <c:v>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A5A2DE-F9BC-4991-9941-CFE0B740EC04}" type="doc">
      <dgm:prSet loTypeId="urn:microsoft.com/office/officeart/2005/8/layout/cycle8" loCatId="cycle" qsTypeId="urn:microsoft.com/office/officeart/2005/8/quickstyle/3d5" qsCatId="3D" csTypeId="urn:microsoft.com/office/officeart/2005/8/colors/colorful1#3" csCatId="colorful" phldr="1"/>
      <dgm:spPr/>
      <dgm:t>
        <a:bodyPr/>
        <a:lstStyle/>
        <a:p>
          <a:endParaRPr lang="ru-RU"/>
        </a:p>
      </dgm:t>
    </dgm:pt>
    <dgm:pt modelId="{F03D47F3-D985-452C-90CA-249E7AC71CFC}">
      <dgm:prSet phldrT="[Текст]" custT="1"/>
      <dgm:spPr/>
      <dgm:t>
        <a:bodyPr/>
        <a:lstStyle/>
        <a:p>
          <a:r>
            <a:rPr lang="en-US" sz="2800" b="1" dirty="0" smtClean="0">
              <a:latin typeface="+mn-lt"/>
              <a:ea typeface="Tahoma" pitchFamily="34" charset="0"/>
              <a:cs typeface="Tahoma" pitchFamily="34" charset="0"/>
            </a:rPr>
            <a:t>live</a:t>
          </a:r>
          <a:r>
            <a:rPr lang="ru-RU" sz="2800" b="1" dirty="0" smtClean="0">
              <a:latin typeface="+mn-lt"/>
              <a:ea typeface="Tahoma" pitchFamily="34" charset="0"/>
              <a:cs typeface="Tahoma" pitchFamily="34" charset="0"/>
            </a:rPr>
            <a:t> живи</a:t>
          </a:r>
          <a:endParaRPr lang="ru-RU" sz="2800" b="1" dirty="0">
            <a:latin typeface="+mn-lt"/>
            <a:ea typeface="Tahoma" pitchFamily="34" charset="0"/>
            <a:cs typeface="Tahoma" pitchFamily="34" charset="0"/>
          </a:endParaRPr>
        </a:p>
      </dgm:t>
    </dgm:pt>
    <dgm:pt modelId="{8286D152-66C7-444E-8D2A-6CF8D0C7E5EA}" type="parTrans" cxnId="{CC953656-39B8-4B0F-A353-C8F659A7C313}">
      <dgm:prSet/>
      <dgm:spPr/>
      <dgm:t>
        <a:bodyPr/>
        <a:lstStyle/>
        <a:p>
          <a:endParaRPr lang="ru-RU" sz="2400" b="1"/>
        </a:p>
      </dgm:t>
    </dgm:pt>
    <dgm:pt modelId="{DB1FC2FD-A21B-49C0-A60D-C42DFC6582F8}" type="sibTrans" cxnId="{CC953656-39B8-4B0F-A353-C8F659A7C313}">
      <dgm:prSet/>
      <dgm:spPr/>
      <dgm:t>
        <a:bodyPr/>
        <a:lstStyle/>
        <a:p>
          <a:endParaRPr lang="ru-RU" sz="2400" b="1"/>
        </a:p>
      </dgm:t>
    </dgm:pt>
    <dgm:pt modelId="{7FFB15E6-BE83-42EA-9316-8C888DF176C2}">
      <dgm:prSet phldrT="[Текст]" custT="1"/>
      <dgm:spPr/>
      <dgm:t>
        <a:bodyPr/>
        <a:lstStyle/>
        <a:p>
          <a:r>
            <a:rPr lang="en-US" sz="3200" b="1" dirty="0" smtClean="0">
              <a:latin typeface="+mn-lt"/>
              <a:ea typeface="Tahoma" pitchFamily="34" charset="0"/>
              <a:cs typeface="Tahoma" pitchFamily="34" charset="0"/>
            </a:rPr>
            <a:t>learn</a:t>
          </a:r>
          <a:r>
            <a:rPr lang="ru-RU" sz="3200" b="1" dirty="0" smtClean="0">
              <a:latin typeface="+mn-lt"/>
              <a:ea typeface="Tahoma" pitchFamily="34" charset="0"/>
              <a:cs typeface="Tahoma" pitchFamily="34" charset="0"/>
            </a:rPr>
            <a:t> учись</a:t>
          </a:r>
          <a:endParaRPr lang="ru-RU" sz="3200" b="1" dirty="0">
            <a:latin typeface="+mn-lt"/>
            <a:ea typeface="Tahoma" pitchFamily="34" charset="0"/>
            <a:cs typeface="Tahoma" pitchFamily="34" charset="0"/>
          </a:endParaRPr>
        </a:p>
      </dgm:t>
    </dgm:pt>
    <dgm:pt modelId="{33DE2F67-36F1-4D0B-8F31-6905C399051A}" type="parTrans" cxnId="{CBA0C6A8-7277-44F0-B213-A858C6A3F300}">
      <dgm:prSet/>
      <dgm:spPr/>
      <dgm:t>
        <a:bodyPr/>
        <a:lstStyle/>
        <a:p>
          <a:endParaRPr lang="ru-RU" sz="2400" b="1"/>
        </a:p>
      </dgm:t>
    </dgm:pt>
    <dgm:pt modelId="{C2A16F45-929D-467D-B98B-05B710DE9CE8}" type="sibTrans" cxnId="{CBA0C6A8-7277-44F0-B213-A858C6A3F300}">
      <dgm:prSet/>
      <dgm:spPr/>
      <dgm:t>
        <a:bodyPr/>
        <a:lstStyle/>
        <a:p>
          <a:endParaRPr lang="ru-RU" sz="2400" b="1"/>
        </a:p>
      </dgm:t>
    </dgm:pt>
    <dgm:pt modelId="{6C5FE45F-4C55-427C-B5E3-6744519AB9C9}">
      <dgm:prSet phldrT="[Текст]" custT="1"/>
      <dgm:spPr/>
      <dgm:t>
        <a:bodyPr/>
        <a:lstStyle/>
        <a:p>
          <a:r>
            <a:rPr lang="en-US" sz="2800" b="1" dirty="0" smtClean="0">
              <a:latin typeface="+mn-lt"/>
              <a:ea typeface="Tahoma" pitchFamily="34" charset="0"/>
              <a:cs typeface="Tahoma" pitchFamily="34" charset="0"/>
            </a:rPr>
            <a:t>work</a:t>
          </a:r>
          <a:r>
            <a:rPr lang="ru-RU" sz="2800" b="1" dirty="0" smtClean="0">
              <a:latin typeface="+mn-lt"/>
              <a:ea typeface="Tahoma" pitchFamily="34" charset="0"/>
              <a:cs typeface="Tahoma" pitchFamily="34" charset="0"/>
            </a:rPr>
            <a:t> работай</a:t>
          </a:r>
          <a:endParaRPr lang="ru-RU" sz="2800" b="1" dirty="0">
            <a:latin typeface="+mn-lt"/>
            <a:ea typeface="Tahoma" pitchFamily="34" charset="0"/>
            <a:cs typeface="Tahoma" pitchFamily="34" charset="0"/>
          </a:endParaRPr>
        </a:p>
      </dgm:t>
    </dgm:pt>
    <dgm:pt modelId="{1997FA60-992A-415A-8A3A-28C0ED14EC6A}" type="parTrans" cxnId="{DEF7D581-80B3-4C21-9B8E-BA3C6D2FAF77}">
      <dgm:prSet/>
      <dgm:spPr/>
      <dgm:t>
        <a:bodyPr/>
        <a:lstStyle/>
        <a:p>
          <a:endParaRPr lang="ru-RU" sz="2400" b="1"/>
        </a:p>
      </dgm:t>
    </dgm:pt>
    <dgm:pt modelId="{17F997D6-B2EA-4E51-B938-9433C897D4FF}" type="sibTrans" cxnId="{DEF7D581-80B3-4C21-9B8E-BA3C6D2FAF77}">
      <dgm:prSet/>
      <dgm:spPr/>
      <dgm:t>
        <a:bodyPr/>
        <a:lstStyle/>
        <a:p>
          <a:endParaRPr lang="ru-RU" sz="2400" b="1"/>
        </a:p>
      </dgm:t>
    </dgm:pt>
    <dgm:pt modelId="{F5186B41-B3E5-4957-90F9-B5BA4FEBA97B}">
      <dgm:prSet phldrT="[Текст]" custT="1"/>
      <dgm:spPr/>
      <dgm:t>
        <a:bodyPr/>
        <a:lstStyle/>
        <a:p>
          <a:r>
            <a:rPr lang="en-US" sz="2800" b="1" i="0" dirty="0" smtClean="0">
              <a:latin typeface="+mn-lt"/>
              <a:ea typeface="Tahoma" pitchFamily="34" charset="0"/>
              <a:cs typeface="Tahoma" pitchFamily="34" charset="0"/>
            </a:rPr>
            <a:t>play</a:t>
          </a:r>
          <a:r>
            <a:rPr lang="ru-RU" sz="2800" b="1" i="0" dirty="0" smtClean="0">
              <a:latin typeface="+mn-lt"/>
              <a:ea typeface="Tahoma" pitchFamily="34" charset="0"/>
              <a:cs typeface="Tahoma" pitchFamily="34" charset="0"/>
            </a:rPr>
            <a:t> отдыхай</a:t>
          </a:r>
          <a:endParaRPr lang="ru-RU" sz="2800" b="1" i="0" dirty="0">
            <a:latin typeface="+mn-lt"/>
            <a:ea typeface="Tahoma" pitchFamily="34" charset="0"/>
            <a:cs typeface="Tahoma" pitchFamily="34" charset="0"/>
          </a:endParaRPr>
        </a:p>
      </dgm:t>
    </dgm:pt>
    <dgm:pt modelId="{407950BB-12F3-4529-9D89-D0237441C947}" type="parTrans" cxnId="{E007989A-4A89-493B-9432-1AF08F3BF1C7}">
      <dgm:prSet/>
      <dgm:spPr/>
      <dgm:t>
        <a:bodyPr/>
        <a:lstStyle/>
        <a:p>
          <a:endParaRPr lang="ru-RU" sz="1600"/>
        </a:p>
      </dgm:t>
    </dgm:pt>
    <dgm:pt modelId="{604F328E-7BD4-48E2-95A9-48EB2A02A6FB}" type="sibTrans" cxnId="{E007989A-4A89-493B-9432-1AF08F3BF1C7}">
      <dgm:prSet/>
      <dgm:spPr/>
      <dgm:t>
        <a:bodyPr/>
        <a:lstStyle/>
        <a:p>
          <a:endParaRPr lang="ru-RU" sz="1600"/>
        </a:p>
      </dgm:t>
    </dgm:pt>
    <dgm:pt modelId="{38E3473A-D21C-4067-ADB7-1A1DF63863AA}" type="pres">
      <dgm:prSet presAssocID="{42A5A2DE-F9BC-4991-9941-CFE0B740EC04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640866-D0FF-46DF-95F2-605A35A05EF5}" type="pres">
      <dgm:prSet presAssocID="{42A5A2DE-F9BC-4991-9941-CFE0B740EC04}" presName="wedge1" presStyleLbl="node1" presStyleIdx="0" presStyleCnt="4"/>
      <dgm:spPr/>
      <dgm:t>
        <a:bodyPr/>
        <a:lstStyle/>
        <a:p>
          <a:endParaRPr lang="ru-RU"/>
        </a:p>
      </dgm:t>
    </dgm:pt>
    <dgm:pt modelId="{74D13949-5FD1-45B4-9376-8869CAC1571D}" type="pres">
      <dgm:prSet presAssocID="{42A5A2DE-F9BC-4991-9941-CFE0B740EC04}" presName="dummy1a" presStyleCnt="0"/>
      <dgm:spPr/>
      <dgm:t>
        <a:bodyPr/>
        <a:lstStyle/>
        <a:p>
          <a:endParaRPr lang="ru-RU"/>
        </a:p>
      </dgm:t>
    </dgm:pt>
    <dgm:pt modelId="{0E88E7A0-51DE-4795-8292-2DF52BF111A2}" type="pres">
      <dgm:prSet presAssocID="{42A5A2DE-F9BC-4991-9941-CFE0B740EC04}" presName="dummy1b" presStyleCnt="0"/>
      <dgm:spPr/>
      <dgm:t>
        <a:bodyPr/>
        <a:lstStyle/>
        <a:p>
          <a:endParaRPr lang="ru-RU"/>
        </a:p>
      </dgm:t>
    </dgm:pt>
    <dgm:pt modelId="{ACDCB106-A98A-4558-A95E-E52DBB6BB117}" type="pres">
      <dgm:prSet presAssocID="{42A5A2DE-F9BC-4991-9941-CFE0B740EC04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C2B64F-1011-4BD1-B78C-3FC70BA5A5E6}" type="pres">
      <dgm:prSet presAssocID="{42A5A2DE-F9BC-4991-9941-CFE0B740EC04}" presName="wedge2" presStyleLbl="node1" presStyleIdx="1" presStyleCnt="4"/>
      <dgm:spPr/>
      <dgm:t>
        <a:bodyPr/>
        <a:lstStyle/>
        <a:p>
          <a:endParaRPr lang="ru-RU"/>
        </a:p>
      </dgm:t>
    </dgm:pt>
    <dgm:pt modelId="{4B21B09D-8CB8-4D37-BFB2-185F062D4B7F}" type="pres">
      <dgm:prSet presAssocID="{42A5A2DE-F9BC-4991-9941-CFE0B740EC04}" presName="dummy2a" presStyleCnt="0"/>
      <dgm:spPr/>
      <dgm:t>
        <a:bodyPr/>
        <a:lstStyle/>
        <a:p>
          <a:endParaRPr lang="ru-RU"/>
        </a:p>
      </dgm:t>
    </dgm:pt>
    <dgm:pt modelId="{2152BA9D-2B86-4945-8C8A-13938AF10120}" type="pres">
      <dgm:prSet presAssocID="{42A5A2DE-F9BC-4991-9941-CFE0B740EC04}" presName="dummy2b" presStyleCnt="0"/>
      <dgm:spPr/>
      <dgm:t>
        <a:bodyPr/>
        <a:lstStyle/>
        <a:p>
          <a:endParaRPr lang="ru-RU"/>
        </a:p>
      </dgm:t>
    </dgm:pt>
    <dgm:pt modelId="{B09CB9BF-6FB3-4804-9FCD-37D796A02471}" type="pres">
      <dgm:prSet presAssocID="{42A5A2DE-F9BC-4991-9941-CFE0B740EC04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4A47BC-A5CB-4337-84F9-7AD9B9FA1267}" type="pres">
      <dgm:prSet presAssocID="{42A5A2DE-F9BC-4991-9941-CFE0B740EC04}" presName="wedge3" presStyleLbl="node1" presStyleIdx="2" presStyleCnt="4"/>
      <dgm:spPr/>
      <dgm:t>
        <a:bodyPr/>
        <a:lstStyle/>
        <a:p>
          <a:endParaRPr lang="ru-RU"/>
        </a:p>
      </dgm:t>
    </dgm:pt>
    <dgm:pt modelId="{EED7FB27-D8F7-4FB1-BE5E-DE3D78C980C2}" type="pres">
      <dgm:prSet presAssocID="{42A5A2DE-F9BC-4991-9941-CFE0B740EC04}" presName="dummy3a" presStyleCnt="0"/>
      <dgm:spPr/>
      <dgm:t>
        <a:bodyPr/>
        <a:lstStyle/>
        <a:p>
          <a:endParaRPr lang="ru-RU"/>
        </a:p>
      </dgm:t>
    </dgm:pt>
    <dgm:pt modelId="{6607A274-7E16-4E51-BA5A-B2F1552B64B2}" type="pres">
      <dgm:prSet presAssocID="{42A5A2DE-F9BC-4991-9941-CFE0B740EC04}" presName="dummy3b" presStyleCnt="0"/>
      <dgm:spPr/>
      <dgm:t>
        <a:bodyPr/>
        <a:lstStyle/>
        <a:p>
          <a:endParaRPr lang="ru-RU"/>
        </a:p>
      </dgm:t>
    </dgm:pt>
    <dgm:pt modelId="{BBFDF075-7DB5-4FFB-80AE-D98FA4E9881A}" type="pres">
      <dgm:prSet presAssocID="{42A5A2DE-F9BC-4991-9941-CFE0B740EC04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9D9302-EC7B-4392-BCED-A7C9227B7D65}" type="pres">
      <dgm:prSet presAssocID="{42A5A2DE-F9BC-4991-9941-CFE0B740EC04}" presName="wedge4" presStyleLbl="node1" presStyleIdx="3" presStyleCnt="4"/>
      <dgm:spPr/>
      <dgm:t>
        <a:bodyPr/>
        <a:lstStyle/>
        <a:p>
          <a:endParaRPr lang="ru-RU"/>
        </a:p>
      </dgm:t>
    </dgm:pt>
    <dgm:pt modelId="{B8837F74-0578-4780-B358-7A7729D3E3A2}" type="pres">
      <dgm:prSet presAssocID="{42A5A2DE-F9BC-4991-9941-CFE0B740EC04}" presName="dummy4a" presStyleCnt="0"/>
      <dgm:spPr/>
      <dgm:t>
        <a:bodyPr/>
        <a:lstStyle/>
        <a:p>
          <a:endParaRPr lang="ru-RU"/>
        </a:p>
      </dgm:t>
    </dgm:pt>
    <dgm:pt modelId="{B9DF699A-7CF6-4144-BED8-CFD819095B2A}" type="pres">
      <dgm:prSet presAssocID="{42A5A2DE-F9BC-4991-9941-CFE0B740EC04}" presName="dummy4b" presStyleCnt="0"/>
      <dgm:spPr/>
      <dgm:t>
        <a:bodyPr/>
        <a:lstStyle/>
        <a:p>
          <a:endParaRPr lang="ru-RU"/>
        </a:p>
      </dgm:t>
    </dgm:pt>
    <dgm:pt modelId="{F9082BDD-D066-4195-8252-D5D9ADB86C3D}" type="pres">
      <dgm:prSet presAssocID="{42A5A2DE-F9BC-4991-9941-CFE0B740EC04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0196BD-EE51-4C62-9BB7-BE54D65028A2}" type="pres">
      <dgm:prSet presAssocID="{DB1FC2FD-A21B-49C0-A60D-C42DFC6582F8}" presName="arrowWedge1" presStyleLbl="fgSibTrans2D1" presStyleIdx="0" presStyleCnt="4"/>
      <dgm:spPr/>
      <dgm:t>
        <a:bodyPr/>
        <a:lstStyle/>
        <a:p>
          <a:endParaRPr lang="ru-RU"/>
        </a:p>
      </dgm:t>
    </dgm:pt>
    <dgm:pt modelId="{1AE0AD70-028F-4000-A4F7-99550042FFA7}" type="pres">
      <dgm:prSet presAssocID="{C2A16F45-929D-467D-B98B-05B710DE9CE8}" presName="arrowWedge2" presStyleLbl="fgSibTrans2D1" presStyleIdx="1" presStyleCnt="4"/>
      <dgm:spPr/>
      <dgm:t>
        <a:bodyPr/>
        <a:lstStyle/>
        <a:p>
          <a:endParaRPr lang="ru-RU"/>
        </a:p>
      </dgm:t>
    </dgm:pt>
    <dgm:pt modelId="{4AD01429-F70F-4E70-8740-BBB12AD87A08}" type="pres">
      <dgm:prSet presAssocID="{17F997D6-B2EA-4E51-B938-9433C897D4FF}" presName="arrowWedge3" presStyleLbl="fgSibTrans2D1" presStyleIdx="2" presStyleCnt="4"/>
      <dgm:spPr/>
      <dgm:t>
        <a:bodyPr/>
        <a:lstStyle/>
        <a:p>
          <a:endParaRPr lang="ru-RU"/>
        </a:p>
      </dgm:t>
    </dgm:pt>
    <dgm:pt modelId="{E670129F-A7E0-44C8-B6E8-A47FFAD22644}" type="pres">
      <dgm:prSet presAssocID="{604F328E-7BD4-48E2-95A9-48EB2A02A6FB}" presName="arrowWedge4" presStyleLbl="fgSibTrans2D1" presStyleIdx="3" presStyleCnt="4"/>
      <dgm:spPr/>
      <dgm:t>
        <a:bodyPr/>
        <a:lstStyle/>
        <a:p>
          <a:endParaRPr lang="ru-RU"/>
        </a:p>
      </dgm:t>
    </dgm:pt>
  </dgm:ptLst>
  <dgm:cxnLst>
    <dgm:cxn modelId="{73E6590B-FB4C-4F44-9D04-F17FD5125559}" type="presOf" srcId="{F03D47F3-D985-452C-90CA-249E7AC71CFC}" destId="{ACDCB106-A98A-4558-A95E-E52DBB6BB117}" srcOrd="1" destOrd="0" presId="urn:microsoft.com/office/officeart/2005/8/layout/cycle8"/>
    <dgm:cxn modelId="{D461D342-845F-4AA7-A72A-08A10EE9FE60}" type="presOf" srcId="{F03D47F3-D985-452C-90CA-249E7AC71CFC}" destId="{88640866-D0FF-46DF-95F2-605A35A05EF5}" srcOrd="0" destOrd="0" presId="urn:microsoft.com/office/officeart/2005/8/layout/cycle8"/>
    <dgm:cxn modelId="{6F5E44E7-8E39-4E40-9CCE-3BE38A33DA61}" type="presOf" srcId="{F5186B41-B3E5-4957-90F9-B5BA4FEBA97B}" destId="{AF9D9302-EC7B-4392-BCED-A7C9227B7D65}" srcOrd="0" destOrd="0" presId="urn:microsoft.com/office/officeart/2005/8/layout/cycle8"/>
    <dgm:cxn modelId="{CC953656-39B8-4B0F-A353-C8F659A7C313}" srcId="{42A5A2DE-F9BC-4991-9941-CFE0B740EC04}" destId="{F03D47F3-D985-452C-90CA-249E7AC71CFC}" srcOrd="0" destOrd="0" parTransId="{8286D152-66C7-444E-8D2A-6CF8D0C7E5EA}" sibTransId="{DB1FC2FD-A21B-49C0-A60D-C42DFC6582F8}"/>
    <dgm:cxn modelId="{E9297035-3009-4074-95A4-358243F17A30}" type="presOf" srcId="{7FFB15E6-BE83-42EA-9316-8C888DF176C2}" destId="{B09CB9BF-6FB3-4804-9FCD-37D796A02471}" srcOrd="1" destOrd="0" presId="urn:microsoft.com/office/officeart/2005/8/layout/cycle8"/>
    <dgm:cxn modelId="{E007989A-4A89-493B-9432-1AF08F3BF1C7}" srcId="{42A5A2DE-F9BC-4991-9941-CFE0B740EC04}" destId="{F5186B41-B3E5-4957-90F9-B5BA4FEBA97B}" srcOrd="3" destOrd="0" parTransId="{407950BB-12F3-4529-9D89-D0237441C947}" sibTransId="{604F328E-7BD4-48E2-95A9-48EB2A02A6FB}"/>
    <dgm:cxn modelId="{74195FE0-5822-41B8-8D36-CA1001B1BCF0}" type="presOf" srcId="{42A5A2DE-F9BC-4991-9941-CFE0B740EC04}" destId="{38E3473A-D21C-4067-ADB7-1A1DF63863AA}" srcOrd="0" destOrd="0" presId="urn:microsoft.com/office/officeart/2005/8/layout/cycle8"/>
    <dgm:cxn modelId="{774DEA69-1B3B-4B59-B751-701AA016F91D}" type="presOf" srcId="{6C5FE45F-4C55-427C-B5E3-6744519AB9C9}" destId="{BBFDF075-7DB5-4FFB-80AE-D98FA4E9881A}" srcOrd="1" destOrd="0" presId="urn:microsoft.com/office/officeart/2005/8/layout/cycle8"/>
    <dgm:cxn modelId="{FA31E83B-AD4C-4DA1-B976-B6963C3859F5}" type="presOf" srcId="{7FFB15E6-BE83-42EA-9316-8C888DF176C2}" destId="{00C2B64F-1011-4BD1-B78C-3FC70BA5A5E6}" srcOrd="0" destOrd="0" presId="urn:microsoft.com/office/officeart/2005/8/layout/cycle8"/>
    <dgm:cxn modelId="{DEF7D581-80B3-4C21-9B8E-BA3C6D2FAF77}" srcId="{42A5A2DE-F9BC-4991-9941-CFE0B740EC04}" destId="{6C5FE45F-4C55-427C-B5E3-6744519AB9C9}" srcOrd="2" destOrd="0" parTransId="{1997FA60-992A-415A-8A3A-28C0ED14EC6A}" sibTransId="{17F997D6-B2EA-4E51-B938-9433C897D4FF}"/>
    <dgm:cxn modelId="{CFC8C072-EBF5-45CA-8DFF-73B691C52BDC}" type="presOf" srcId="{F5186B41-B3E5-4957-90F9-B5BA4FEBA97B}" destId="{F9082BDD-D066-4195-8252-D5D9ADB86C3D}" srcOrd="1" destOrd="0" presId="urn:microsoft.com/office/officeart/2005/8/layout/cycle8"/>
    <dgm:cxn modelId="{CBA0C6A8-7277-44F0-B213-A858C6A3F300}" srcId="{42A5A2DE-F9BC-4991-9941-CFE0B740EC04}" destId="{7FFB15E6-BE83-42EA-9316-8C888DF176C2}" srcOrd="1" destOrd="0" parTransId="{33DE2F67-36F1-4D0B-8F31-6905C399051A}" sibTransId="{C2A16F45-929D-467D-B98B-05B710DE9CE8}"/>
    <dgm:cxn modelId="{8D592241-FD3D-4E0C-81CA-CEA221733432}" type="presOf" srcId="{6C5FE45F-4C55-427C-B5E3-6744519AB9C9}" destId="{BD4A47BC-A5CB-4337-84F9-7AD9B9FA1267}" srcOrd="0" destOrd="0" presId="urn:microsoft.com/office/officeart/2005/8/layout/cycle8"/>
    <dgm:cxn modelId="{0F9643E6-AA34-46EB-838B-5E5389FFCF79}" type="presParOf" srcId="{38E3473A-D21C-4067-ADB7-1A1DF63863AA}" destId="{88640866-D0FF-46DF-95F2-605A35A05EF5}" srcOrd="0" destOrd="0" presId="urn:microsoft.com/office/officeart/2005/8/layout/cycle8"/>
    <dgm:cxn modelId="{9E09F1C2-BED8-4CA1-921A-00B66FAB26AE}" type="presParOf" srcId="{38E3473A-D21C-4067-ADB7-1A1DF63863AA}" destId="{74D13949-5FD1-45B4-9376-8869CAC1571D}" srcOrd="1" destOrd="0" presId="urn:microsoft.com/office/officeart/2005/8/layout/cycle8"/>
    <dgm:cxn modelId="{1D068715-85CC-4003-BAD0-32F24F2D9AF4}" type="presParOf" srcId="{38E3473A-D21C-4067-ADB7-1A1DF63863AA}" destId="{0E88E7A0-51DE-4795-8292-2DF52BF111A2}" srcOrd="2" destOrd="0" presId="urn:microsoft.com/office/officeart/2005/8/layout/cycle8"/>
    <dgm:cxn modelId="{24DC1E9A-3E0E-40B2-AA44-75B1661069D3}" type="presParOf" srcId="{38E3473A-D21C-4067-ADB7-1A1DF63863AA}" destId="{ACDCB106-A98A-4558-A95E-E52DBB6BB117}" srcOrd="3" destOrd="0" presId="urn:microsoft.com/office/officeart/2005/8/layout/cycle8"/>
    <dgm:cxn modelId="{FA5A8498-DFC5-40AE-A6F9-3DA4E6A0A009}" type="presParOf" srcId="{38E3473A-D21C-4067-ADB7-1A1DF63863AA}" destId="{00C2B64F-1011-4BD1-B78C-3FC70BA5A5E6}" srcOrd="4" destOrd="0" presId="urn:microsoft.com/office/officeart/2005/8/layout/cycle8"/>
    <dgm:cxn modelId="{7E92BC55-3710-4B9E-8868-6B94E3B0981C}" type="presParOf" srcId="{38E3473A-D21C-4067-ADB7-1A1DF63863AA}" destId="{4B21B09D-8CB8-4D37-BFB2-185F062D4B7F}" srcOrd="5" destOrd="0" presId="urn:microsoft.com/office/officeart/2005/8/layout/cycle8"/>
    <dgm:cxn modelId="{FB69EAD7-3DCC-4547-8A97-9A72333C54AC}" type="presParOf" srcId="{38E3473A-D21C-4067-ADB7-1A1DF63863AA}" destId="{2152BA9D-2B86-4945-8C8A-13938AF10120}" srcOrd="6" destOrd="0" presId="urn:microsoft.com/office/officeart/2005/8/layout/cycle8"/>
    <dgm:cxn modelId="{184EDF41-69DB-447B-86D5-68551B1255F2}" type="presParOf" srcId="{38E3473A-D21C-4067-ADB7-1A1DF63863AA}" destId="{B09CB9BF-6FB3-4804-9FCD-37D796A02471}" srcOrd="7" destOrd="0" presId="urn:microsoft.com/office/officeart/2005/8/layout/cycle8"/>
    <dgm:cxn modelId="{69EFBB00-F166-473D-97FF-47539BC7CFDA}" type="presParOf" srcId="{38E3473A-D21C-4067-ADB7-1A1DF63863AA}" destId="{BD4A47BC-A5CB-4337-84F9-7AD9B9FA1267}" srcOrd="8" destOrd="0" presId="urn:microsoft.com/office/officeart/2005/8/layout/cycle8"/>
    <dgm:cxn modelId="{27457914-8119-403F-883F-8F62B0E8B870}" type="presParOf" srcId="{38E3473A-D21C-4067-ADB7-1A1DF63863AA}" destId="{EED7FB27-D8F7-4FB1-BE5E-DE3D78C980C2}" srcOrd="9" destOrd="0" presId="urn:microsoft.com/office/officeart/2005/8/layout/cycle8"/>
    <dgm:cxn modelId="{FF5D8F72-EE26-41BE-B4C9-872A4D7BF5A1}" type="presParOf" srcId="{38E3473A-D21C-4067-ADB7-1A1DF63863AA}" destId="{6607A274-7E16-4E51-BA5A-B2F1552B64B2}" srcOrd="10" destOrd="0" presId="urn:microsoft.com/office/officeart/2005/8/layout/cycle8"/>
    <dgm:cxn modelId="{A7B8E81F-D6B3-4DA1-8AAE-02FBF6A740AD}" type="presParOf" srcId="{38E3473A-D21C-4067-ADB7-1A1DF63863AA}" destId="{BBFDF075-7DB5-4FFB-80AE-D98FA4E9881A}" srcOrd="11" destOrd="0" presId="urn:microsoft.com/office/officeart/2005/8/layout/cycle8"/>
    <dgm:cxn modelId="{B5E9D962-7E15-429B-B97C-0DBCD4E34087}" type="presParOf" srcId="{38E3473A-D21C-4067-ADB7-1A1DF63863AA}" destId="{AF9D9302-EC7B-4392-BCED-A7C9227B7D65}" srcOrd="12" destOrd="0" presId="urn:microsoft.com/office/officeart/2005/8/layout/cycle8"/>
    <dgm:cxn modelId="{E095BB5D-894C-448B-AA7F-FE339F48374D}" type="presParOf" srcId="{38E3473A-D21C-4067-ADB7-1A1DF63863AA}" destId="{B8837F74-0578-4780-B358-7A7729D3E3A2}" srcOrd="13" destOrd="0" presId="urn:microsoft.com/office/officeart/2005/8/layout/cycle8"/>
    <dgm:cxn modelId="{DEB67659-667A-4C3C-B8CF-57DB9D21F674}" type="presParOf" srcId="{38E3473A-D21C-4067-ADB7-1A1DF63863AA}" destId="{B9DF699A-7CF6-4144-BED8-CFD819095B2A}" srcOrd="14" destOrd="0" presId="urn:microsoft.com/office/officeart/2005/8/layout/cycle8"/>
    <dgm:cxn modelId="{7FF323DD-69CD-452E-ACAA-5BD839724162}" type="presParOf" srcId="{38E3473A-D21C-4067-ADB7-1A1DF63863AA}" destId="{F9082BDD-D066-4195-8252-D5D9ADB86C3D}" srcOrd="15" destOrd="0" presId="urn:microsoft.com/office/officeart/2005/8/layout/cycle8"/>
    <dgm:cxn modelId="{1007AD58-BDBA-41BC-9AE4-831FD09B3929}" type="presParOf" srcId="{38E3473A-D21C-4067-ADB7-1A1DF63863AA}" destId="{0F0196BD-EE51-4C62-9BB7-BE54D65028A2}" srcOrd="16" destOrd="0" presId="urn:microsoft.com/office/officeart/2005/8/layout/cycle8"/>
    <dgm:cxn modelId="{9502BF79-ED2D-480F-895C-D77D293F2424}" type="presParOf" srcId="{38E3473A-D21C-4067-ADB7-1A1DF63863AA}" destId="{1AE0AD70-028F-4000-A4F7-99550042FFA7}" srcOrd="17" destOrd="0" presId="urn:microsoft.com/office/officeart/2005/8/layout/cycle8"/>
    <dgm:cxn modelId="{9704F7E3-B387-42B8-9850-B5B1A57843F1}" type="presParOf" srcId="{38E3473A-D21C-4067-ADB7-1A1DF63863AA}" destId="{4AD01429-F70F-4E70-8740-BBB12AD87A08}" srcOrd="18" destOrd="0" presId="urn:microsoft.com/office/officeart/2005/8/layout/cycle8"/>
    <dgm:cxn modelId="{666D2923-5DD1-4E03-A769-9B48C38F4E1A}" type="presParOf" srcId="{38E3473A-D21C-4067-ADB7-1A1DF63863AA}" destId="{E670129F-A7E0-44C8-B6E8-A47FFAD22644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2859386-FB35-4054-B7C8-B1CE4CDDBA50}" type="datetimeFigureOut">
              <a:rPr lang="ru-RU" smtClean="0"/>
              <a:pPr/>
              <a:t>09.02.2011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DD06AB8-6CFB-4190-B3B4-8839C22418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2859386-FB35-4054-B7C8-B1CE4CDDBA50}" type="datetimeFigureOut">
              <a:rPr lang="ru-RU" smtClean="0"/>
              <a:pPr/>
              <a:t>09.02.2011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DD06AB8-6CFB-4190-B3B4-8839C22418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2859386-FB35-4054-B7C8-B1CE4CDDBA50}" type="datetimeFigureOut">
              <a:rPr lang="ru-RU" smtClean="0"/>
              <a:pPr/>
              <a:t>09.02.2011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DD06AB8-6CFB-4190-B3B4-8839C22418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2859386-FB35-4054-B7C8-B1CE4CDDBA50}" type="datetimeFigureOut">
              <a:rPr lang="ru-RU" smtClean="0"/>
              <a:pPr/>
              <a:t>09.02.2011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DD06AB8-6CFB-4190-B3B4-8839C22418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2859386-FB35-4054-B7C8-B1CE4CDDBA50}" type="datetimeFigureOut">
              <a:rPr lang="ru-RU" smtClean="0"/>
              <a:pPr/>
              <a:t>09.02.2011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DD06AB8-6CFB-4190-B3B4-8839C22418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2859386-FB35-4054-B7C8-B1CE4CDDBA50}" type="datetimeFigureOut">
              <a:rPr lang="ru-RU" smtClean="0"/>
              <a:pPr/>
              <a:t>09.02.2011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DD06AB8-6CFB-4190-B3B4-8839C22418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2859386-FB35-4054-B7C8-B1CE4CDDBA50}" type="datetimeFigureOut">
              <a:rPr lang="ru-RU" smtClean="0"/>
              <a:pPr/>
              <a:t>09.02.2011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DD06AB8-6CFB-4190-B3B4-8839C22418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2859386-FB35-4054-B7C8-B1CE4CDDBA50}" type="datetimeFigureOut">
              <a:rPr lang="ru-RU" smtClean="0"/>
              <a:pPr/>
              <a:t>09.02.2011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DD06AB8-6CFB-4190-B3B4-8839C22418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2859386-FB35-4054-B7C8-B1CE4CDDBA50}" type="datetimeFigureOut">
              <a:rPr lang="ru-RU" smtClean="0"/>
              <a:pPr/>
              <a:t>09.02.2011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DD06AB8-6CFB-4190-B3B4-8839C22418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2859386-FB35-4054-B7C8-B1CE4CDDBA50}" type="datetimeFigureOut">
              <a:rPr lang="ru-RU" smtClean="0"/>
              <a:pPr/>
              <a:t>09.02.2011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DD06AB8-6CFB-4190-B3B4-8839C22418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2859386-FB35-4054-B7C8-B1CE4CDDBA50}" type="datetimeFigureOut">
              <a:rPr lang="ru-RU" smtClean="0"/>
              <a:pPr/>
              <a:t>09.02.2011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DD06AB8-6CFB-4190-B3B4-8839C22418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87" b="5879"/>
          <a:stretch/>
        </p:blipFill>
        <p:spPr bwMode="auto">
          <a:xfrm>
            <a:off x="-1587" y="812130"/>
            <a:ext cx="9143999" cy="433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 userDrawn="1"/>
        </p:nvSpPr>
        <p:spPr>
          <a:xfrm>
            <a:off x="1588" y="761330"/>
            <a:ext cx="9144000" cy="43307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Описание: Описание: C:\Users\micadmin\AppData\Local\Microsoft\Windows\Temporary Internet Files\Content.Word\etat1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629150"/>
            <a:ext cx="1368151" cy="29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1587" y="0"/>
            <a:ext cx="9143999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87" b="5879"/>
          <a:stretch/>
        </p:blipFill>
        <p:spPr bwMode="auto">
          <a:xfrm>
            <a:off x="-1587" y="411510"/>
            <a:ext cx="9143999" cy="433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126" y="219620"/>
            <a:ext cx="1701354" cy="1488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04456" y="3378354"/>
            <a:ext cx="50040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Итоги работы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Министерства информатизации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и</a:t>
            </a:r>
            <a:r>
              <a:rPr lang="ru-RU" sz="2400" b="1" dirty="0" smtClean="0">
                <a:solidFill>
                  <a:srgbClr val="C00000"/>
                </a:solidFill>
              </a:rPr>
              <a:t> связи Республики Татарстан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в 2010 году. Задачи на 2011 год.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210602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55526"/>
            <a:ext cx="9144000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3800" b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3,6%</a:t>
            </a:r>
            <a:endParaRPr lang="ru-RU" sz="13800" b="1" cap="all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787774"/>
            <a:ext cx="91440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свадеб в декабре 2010 г. прошли в заранее забронированное через интернет время с подачей заявления и оплатой </a:t>
            </a:r>
            <a:r>
              <a:rPr lang="ru-RU" sz="3200" b="1" dirty="0" err="1" smtClean="0">
                <a:solidFill>
                  <a:schemeClr val="accent1">
                    <a:lumMod val="75000"/>
                  </a:schemeClr>
                </a:solidFill>
              </a:rPr>
              <a:t>гос.пошлины</a:t>
            </a:r>
            <a:endParaRPr lang="ru-RU" sz="3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ru-RU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Цель – 70% в 2013 году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67494"/>
            <a:ext cx="9144000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3800" b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2,4%</a:t>
            </a:r>
            <a:endParaRPr lang="ru-RU" sz="13800" b="1" cap="all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499742"/>
            <a:ext cx="91440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выписок из Единого государственного реестра прав в ноябре 2010 г. были выданы по заявлению через </a:t>
            </a:r>
            <a:r>
              <a:rPr lang="ru-RU" sz="3200" b="1" dirty="0" err="1" smtClean="0">
                <a:solidFill>
                  <a:schemeClr val="accent1">
                    <a:lumMod val="75000"/>
                  </a:schemeClr>
                </a:solidFill>
              </a:rPr>
              <a:t>инфоматы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 и интернет</a:t>
            </a:r>
          </a:p>
          <a:p>
            <a:pPr algn="ctr"/>
            <a:endParaRPr lang="ru-RU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Цель – 40% в 2013 году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55526"/>
            <a:ext cx="9144000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3800" b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0,5 </a:t>
            </a:r>
            <a:r>
              <a:rPr lang="ru-RU" sz="13800" b="1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млн.</a:t>
            </a:r>
            <a:endParaRPr lang="ru-RU" sz="13800" b="1" cap="all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787774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электронных запросов по 8 действующим интерактивным услугам было получено</a:t>
            </a:r>
            <a:b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в 2010 году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935886"/>
            <a:ext cx="9144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Какие интересные услуги</a:t>
            </a:r>
            <a:br>
              <a:rPr lang="ru-RU" sz="3600" b="1" dirty="0" smtClean="0">
                <a:solidFill>
                  <a:srgbClr val="C00000"/>
                </a:solidFill>
              </a:rPr>
            </a:br>
            <a:r>
              <a:rPr lang="ru-RU" sz="3600" b="1" dirty="0" smtClean="0">
                <a:solidFill>
                  <a:srgbClr val="C00000"/>
                </a:solidFill>
              </a:rPr>
              <a:t>ждут нас в 2011 году?</a:t>
            </a:r>
            <a:br>
              <a:rPr lang="ru-RU" sz="36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Электронная очередь в детский сад</a:t>
            </a:r>
          </a:p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Запись на техосмотр автомобилей</a:t>
            </a:r>
          </a:p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Погашение задолженности судебным приставам</a:t>
            </a:r>
          </a:p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…   …   …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651322"/>
            <a:ext cx="91440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Задействованы все 3 канала взаимодействия гражданина и государства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  <a:b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ИНТЕРНЕТ  </a:t>
            </a:r>
            <a:r>
              <a:rPr lang="en-US" sz="4000" b="1" dirty="0" smtClean="0">
                <a:solidFill>
                  <a:srgbClr val="C00000"/>
                </a:solidFill>
              </a:rPr>
              <a:t>  </a:t>
            </a:r>
            <a:r>
              <a:rPr lang="ru-RU" sz="4000" b="1" dirty="0" smtClean="0">
                <a:solidFill>
                  <a:srgbClr val="C00000"/>
                </a:solidFill>
              </a:rPr>
              <a:t>  ИНФОМАТ      ТЕЛЕФОН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55526"/>
            <a:ext cx="9144000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3800" b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УЭК</a:t>
            </a:r>
            <a:endParaRPr lang="ru-RU" sz="13800" b="1" cap="all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787774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Где и когда появится</a:t>
            </a:r>
            <a:b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Универсальная Электронная Карта?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987574"/>
            <a:ext cx="9144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С февраля 2011 г.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>любые электронные услуги</a:t>
            </a:r>
            <a:b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>в Республике Татарстан можно будет </a:t>
            </a:r>
            <a:r>
              <a:rPr lang="ru-RU" sz="4000" b="1" dirty="0" smtClean="0">
                <a:solidFill>
                  <a:srgbClr val="C00000"/>
                </a:solidFill>
              </a:rPr>
              <a:t>оплачивать любой картой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</a:rPr>
              <a:t>Visa 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>или</a:t>
            </a:r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</a:rPr>
              <a:t> Master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>С</a:t>
            </a:r>
            <a:r>
              <a:rPr lang="en-US" sz="4000" b="1" dirty="0" err="1" smtClean="0">
                <a:solidFill>
                  <a:schemeClr val="accent1">
                    <a:lumMod val="75000"/>
                  </a:schemeClr>
                </a:solidFill>
              </a:rPr>
              <a:t>ard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> любого банка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203598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К концу 2011 года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>возможность оплатить любую</a:t>
            </a:r>
            <a:b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>социально-значимую услугу:</a:t>
            </a:r>
            <a:b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>ЖКХ, связь, детский сад…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203598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К концу 2011 года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>возможность задать любой вопрос</a:t>
            </a:r>
            <a:b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>по </a:t>
            </a:r>
            <a:r>
              <a:rPr lang="ru-RU" sz="4000" b="1" dirty="0" err="1" smtClean="0">
                <a:solidFill>
                  <a:schemeClr val="accent1">
                    <a:lumMod val="75000"/>
                  </a:schemeClr>
                </a:solidFill>
              </a:rPr>
              <a:t>гос.услугам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> в единый центр телефонного обслуживания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/>
          <a:stretch/>
        </p:blipFill>
        <p:spPr bwMode="auto">
          <a:xfrm>
            <a:off x="-6252" y="0"/>
            <a:ext cx="9148664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7197434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170493"/>
            <a:ext cx="91440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РЦП «Электронный Татарстан</a:t>
            </a:r>
            <a:br>
              <a:rPr lang="ru-RU" sz="4000" b="1" dirty="0" smtClean="0">
                <a:solidFill>
                  <a:srgbClr val="C00000"/>
                </a:solidFill>
              </a:rPr>
            </a:br>
            <a:r>
              <a:rPr lang="ru-RU" sz="4000" b="1" dirty="0" smtClean="0">
                <a:solidFill>
                  <a:srgbClr val="C00000"/>
                </a:solidFill>
              </a:rPr>
              <a:t>(2008-2010 годы)»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Более 70 проектов:</a:t>
            </a:r>
          </a:p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«Информационное Общество»,</a:t>
            </a:r>
            <a:b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а не только «Электронное Правительство»</a:t>
            </a:r>
            <a:endParaRPr lang="ru-RU" sz="40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55526"/>
            <a:ext cx="9144000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3800" b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10</a:t>
            </a:r>
            <a:r>
              <a:rPr lang="ru-RU" sz="13800" b="1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 тыс.</a:t>
            </a:r>
            <a:endParaRPr lang="ru-RU" sz="13800" b="1" cap="all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787774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стационарных компьютеров получили</a:t>
            </a:r>
            <a:b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школы во всех районах Республики Татарстан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55526"/>
            <a:ext cx="9144000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3800" b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26</a:t>
            </a:r>
            <a:r>
              <a:rPr lang="ru-RU" sz="13800" b="1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 тыс.</a:t>
            </a:r>
            <a:endParaRPr lang="ru-RU" sz="13800" b="1" cap="all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787774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учителей в 700 крупнейших школах</a:t>
            </a:r>
            <a:b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получили персональные ноутбуки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55526"/>
            <a:ext cx="9144000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3800" b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4,5</a:t>
            </a:r>
            <a:r>
              <a:rPr lang="ru-RU" sz="13800" b="1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 тыс.</a:t>
            </a:r>
            <a:endParaRPr lang="ru-RU" sz="13800" b="1" cap="all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787774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точек беспроводного доступа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Wi-Fi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ежедневно подключают ноутбуки учителей</a:t>
            </a:r>
            <a:b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к Интернету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67494"/>
            <a:ext cx="9144000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3800" b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181</a:t>
            </a:r>
            <a:endParaRPr lang="ru-RU" sz="13800" b="1" cap="all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499742"/>
            <a:ext cx="91440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школа подключена к Интернету</a:t>
            </a:r>
            <a:b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по волоконно-оптическому кабелю</a:t>
            </a:r>
            <a:b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Цель – подключить все школы,</a:t>
            </a:r>
            <a:b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где более 300 учащихся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55526"/>
            <a:ext cx="9144000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3800" b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400</a:t>
            </a:r>
            <a:r>
              <a:rPr lang="ru-RU" sz="13800" b="1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 тыс.</a:t>
            </a:r>
            <a:endParaRPr lang="ru-RU" sz="13800" b="1" cap="all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787774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учителей + школьников + родителей</a:t>
            </a:r>
            <a:b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зарегистрированы на портале</a:t>
            </a:r>
            <a:b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«Электронное образование»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55526"/>
            <a:ext cx="9144000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3800" b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2</a:t>
            </a:r>
            <a:r>
              <a:rPr lang="ru-RU" sz="13800" b="1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 млн.</a:t>
            </a:r>
            <a:endParaRPr lang="ru-RU" sz="13800" b="1" cap="all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787774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электронных образовательных ресурсов</a:t>
            </a:r>
            <a:b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доступны учителям Республики Татарстан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484093"/>
            <a:ext cx="9144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Что это дает нашим детям?</a:t>
            </a:r>
            <a:br>
              <a:rPr lang="ru-RU" sz="36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Равные возможности качественного индивидуального получения знаний</a:t>
            </a:r>
            <a:b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как в городе, так и на селе</a:t>
            </a:r>
            <a:b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Компетенции жизни и работы в информационном обществе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281990"/>
            <a:ext cx="91440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ОБУЧЕНИЕ…  ОБУЧЕНИЕ…  ОБУЧЕНИЕ…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Постоянное обучение учителей</a:t>
            </a:r>
            <a:b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должно сопровождать проект</a:t>
            </a:r>
            <a:b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«Электронное образование»</a:t>
            </a:r>
            <a:endParaRPr lang="ru-RU" sz="40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131590"/>
            <a:ext cx="91440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Электронный ВУЗ…</a:t>
            </a:r>
            <a:br>
              <a:rPr lang="ru-RU" sz="4000" b="1" dirty="0" smtClean="0">
                <a:solidFill>
                  <a:srgbClr val="C00000"/>
                </a:solidFill>
              </a:rPr>
            </a:br>
            <a:r>
              <a:rPr lang="ru-RU" sz="4000" b="1" dirty="0" smtClean="0">
                <a:solidFill>
                  <a:srgbClr val="C00000"/>
                </a:solidFill>
              </a:rPr>
              <a:t>Электронный СУЗ…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Электронная информационная среда</a:t>
            </a:r>
            <a:b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станет в Республике Татарстан важнейшим образовательным инструментом</a:t>
            </a:r>
            <a:endParaRPr lang="ru-RU" sz="40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27"/>
          <a:stretch/>
        </p:blipFill>
        <p:spPr bwMode="auto">
          <a:xfrm>
            <a:off x="-2604" y="4862"/>
            <a:ext cx="9165600" cy="5138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1602191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77477"/>
            <a:ext cx="91440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800" b="1" dirty="0" smtClean="0">
                <a:solidFill>
                  <a:schemeClr val="accent1">
                    <a:lumMod val="75000"/>
                  </a:schemeClr>
                </a:solidFill>
              </a:rPr>
              <a:t>7 приоритетных направлений:</a:t>
            </a:r>
          </a:p>
          <a:p>
            <a:pPr algn="ctr"/>
            <a:r>
              <a:rPr lang="ru-RU" sz="3800" b="1" dirty="0" smtClean="0">
                <a:solidFill>
                  <a:srgbClr val="C00000"/>
                </a:solidFill>
              </a:rPr>
              <a:t>ЭЛЕКТРОННЫЕ УСЛУГИ</a:t>
            </a:r>
          </a:p>
          <a:p>
            <a:pPr algn="ctr"/>
            <a:r>
              <a:rPr lang="ru-RU" sz="3800" b="1" dirty="0" smtClean="0">
                <a:solidFill>
                  <a:srgbClr val="C00000"/>
                </a:solidFill>
              </a:rPr>
              <a:t>ОБРАЗОВАНИЕ</a:t>
            </a:r>
          </a:p>
          <a:p>
            <a:pPr algn="ctr"/>
            <a:r>
              <a:rPr lang="ru-RU" sz="3800" b="1" dirty="0" smtClean="0">
                <a:solidFill>
                  <a:srgbClr val="C00000"/>
                </a:solidFill>
              </a:rPr>
              <a:t>ЗДРАВООХРАНЕНИЕ</a:t>
            </a:r>
          </a:p>
          <a:p>
            <a:pPr algn="ctr"/>
            <a:r>
              <a:rPr lang="ru-RU" sz="3800" b="1" dirty="0" smtClean="0">
                <a:solidFill>
                  <a:srgbClr val="C00000"/>
                </a:solidFill>
              </a:rPr>
              <a:t>ГЛОНАСС+112</a:t>
            </a:r>
          </a:p>
          <a:p>
            <a:pPr algn="ctr"/>
            <a:r>
              <a:rPr lang="ru-RU" sz="3800" b="1" dirty="0" smtClean="0">
                <a:solidFill>
                  <a:srgbClr val="C00000"/>
                </a:solidFill>
              </a:rPr>
              <a:t>ЭЛЕКТРОННОЕ ЖКХ</a:t>
            </a:r>
            <a:endParaRPr lang="ru-RU" sz="3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3800" b="1" dirty="0" smtClean="0">
                <a:solidFill>
                  <a:srgbClr val="C00000"/>
                </a:solidFill>
              </a:rPr>
              <a:t>РАЗВИТИЕ ИТ-ОТРАСЛИ</a:t>
            </a:r>
          </a:p>
          <a:p>
            <a:pPr algn="ctr"/>
            <a:r>
              <a:rPr lang="ru-RU" sz="3800" b="1" dirty="0" smtClean="0">
                <a:solidFill>
                  <a:srgbClr val="C00000"/>
                </a:solidFill>
              </a:rPr>
              <a:t>УНИВЕРСИАДА-2013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611560" y="1635646"/>
            <a:ext cx="3672408" cy="244827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4932040" y="1635646"/>
            <a:ext cx="3672408" cy="244827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0" y="557267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Почему это выглядит вот так?</a:t>
            </a:r>
            <a:endParaRPr lang="ru-RU" sz="36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55526"/>
            <a:ext cx="9144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Здравоохранение – это</a:t>
            </a:r>
            <a:br>
              <a:rPr lang="ru-RU" sz="4000" b="1" dirty="0" smtClean="0">
                <a:solidFill>
                  <a:srgbClr val="C00000"/>
                </a:solidFill>
              </a:rPr>
            </a:br>
            <a:r>
              <a:rPr lang="ru-RU" sz="4000" b="1" dirty="0" smtClean="0">
                <a:solidFill>
                  <a:srgbClr val="C00000"/>
                </a:solidFill>
              </a:rPr>
              <a:t>четко структурированная отрасль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Есть «кластеры»: кардиологический, онкологический, неврологический…</a:t>
            </a:r>
            <a:b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Есть «территории»: Казань, </a:t>
            </a:r>
            <a:r>
              <a:rPr lang="ru-RU" sz="3600" b="1" dirty="0" err="1" smtClean="0">
                <a:solidFill>
                  <a:schemeClr val="accent1">
                    <a:lumMod val="75000"/>
                  </a:schemeClr>
                </a:solidFill>
              </a:rPr>
              <a:t>Наб.Челны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, Нижнекамск…</a:t>
            </a:r>
            <a:endParaRPr lang="ru-RU" sz="40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inzdrav.tatar.ru/file/photoreport/view_250421_147979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8" t="14545" r="52830"/>
          <a:stretch/>
        </p:blipFill>
        <p:spPr bwMode="auto">
          <a:xfrm>
            <a:off x="4674" y="-3736"/>
            <a:ext cx="3920081" cy="514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211960" y="619983"/>
            <a:ext cx="4536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В учреждениях здравоохранения Нижнекамска и района 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ОЧЕРЕДИ ТЕПЕРЬ ЭЛЕКТРОННЫЕ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56"/>
          <a:stretch/>
        </p:blipFill>
        <p:spPr bwMode="auto">
          <a:xfrm flipH="1">
            <a:off x="6596008" y="2139702"/>
            <a:ext cx="2540827" cy="1987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0226790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55526"/>
            <a:ext cx="9144000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3800" b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100%</a:t>
            </a:r>
            <a:endParaRPr lang="ru-RU" sz="13800" b="1" cap="all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643758"/>
            <a:ext cx="91440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поликлиник и учреждений 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здравоохранения Нижнекамска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и района могут принимать пациентов по электронной очереди</a:t>
            </a:r>
            <a:b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sz="1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700 врачей и медсестер, 600 компьютеров,150 информационных табло, 31 терминал 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55526"/>
            <a:ext cx="9144000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3800" b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72,5</a:t>
            </a:r>
            <a:r>
              <a:rPr lang="ru-RU" sz="13800" b="1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 тыс.</a:t>
            </a:r>
            <a:endParaRPr lang="ru-RU" sz="13800" b="1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787774"/>
            <a:ext cx="9144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пациентов записались к врачам </a:t>
            </a:r>
          </a:p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через электронную очередь </a:t>
            </a:r>
          </a:p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с 1 декабря 2010 г.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2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тыс. звонков в контакт-центр ежедневно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sz="24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587717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oncort.ru/upload/Image/kod_v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2" b="7851"/>
          <a:stretch/>
        </p:blipFill>
        <p:spPr bwMode="auto">
          <a:xfrm>
            <a:off x="0" y="1514845"/>
            <a:ext cx="5348609" cy="213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372601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ИНФОРМАЦИОННАЯ СИСТЕМА</a:t>
            </a:r>
          </a:p>
          <a:p>
            <a:r>
              <a:rPr lang="ru-RU" sz="2400" dirty="0" smtClean="0">
                <a:solidFill>
                  <a:srgbClr val="C00000"/>
                </a:solidFill>
              </a:rPr>
              <a:t>онкологической службы Республики Татарстан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633610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55526"/>
            <a:ext cx="9144000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3800" b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100%</a:t>
            </a:r>
            <a:endParaRPr lang="ru-RU" sz="13800" b="1" cap="all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787774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у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чреждений онкологического кластера</a:t>
            </a:r>
          </a:p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работают в единой системе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90 учреждений</a:t>
            </a:r>
          </a:p>
        </p:txBody>
      </p:sp>
    </p:spTree>
    <p:extLst>
      <p:ext uri="{BB962C8B-B14F-4D97-AF65-F5344CB8AC3E}">
        <p14:creationId xmlns:p14="http://schemas.microsoft.com/office/powerpoint/2010/main" val="1984282890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55526"/>
            <a:ext cx="9144000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3800" b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100%</a:t>
            </a:r>
            <a:endParaRPr lang="ru-RU" sz="13800" b="1" cap="all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787774"/>
            <a:ext cx="91440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пациентов онкологической сферы</a:t>
            </a:r>
          </a:p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занесены в единую базу </a:t>
            </a:r>
            <a:r>
              <a:rPr lang="ru-RU" sz="3200" b="1" dirty="0" err="1" smtClean="0">
                <a:solidFill>
                  <a:schemeClr val="accent1">
                    <a:lumMod val="75000"/>
                  </a:schemeClr>
                </a:solidFill>
              </a:rPr>
              <a:t>онкокластера</a:t>
            </a:r>
            <a:endParaRPr lang="ru-RU" sz="3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ru-RU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365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тыс.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электронных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историй болезни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sz="24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584058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2" b="5381"/>
          <a:stretch/>
        </p:blipFill>
        <p:spPr bwMode="auto">
          <a:xfrm>
            <a:off x="-1588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9827199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55526"/>
            <a:ext cx="9144000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3800" b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282 </a:t>
            </a:r>
            <a:r>
              <a:rPr lang="ru-RU" sz="13800" b="1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из</a:t>
            </a:r>
            <a:r>
              <a:rPr lang="ru-RU" sz="13800" b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 420</a:t>
            </a:r>
            <a:endParaRPr lang="ru-RU" sz="13800" b="1" cap="all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787774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дежурно-диспетчерских подразделений</a:t>
            </a:r>
            <a:b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экстренных оперативных служб</a:t>
            </a:r>
            <a:b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подключены к «ГЛОНАСС+112»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1"/>
          <a:stretch/>
        </p:blipFill>
        <p:spPr bwMode="auto">
          <a:xfrm>
            <a:off x="1588" y="0"/>
            <a:ext cx="9144000" cy="513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731714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55526"/>
            <a:ext cx="9144000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3800" b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10%</a:t>
            </a:r>
            <a:endParaRPr lang="ru-RU" sz="13800" b="1" cap="all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787774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от общего количества автомобилей</a:t>
            </a:r>
            <a:b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экстренных оперативных служб</a:t>
            </a:r>
            <a:b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оснащены </a:t>
            </a:r>
            <a:r>
              <a:rPr lang="ru-RU" sz="3200" b="1" dirty="0" err="1" smtClean="0">
                <a:solidFill>
                  <a:schemeClr val="accent1">
                    <a:lumMod val="75000"/>
                  </a:schemeClr>
                </a:solidFill>
              </a:rPr>
              <a:t>ГЛОНАСС-оборудованием</a:t>
            </a:r>
            <a:endParaRPr lang="ru-RU" sz="32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55526"/>
            <a:ext cx="9144000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3800" b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37</a:t>
            </a:r>
            <a:r>
              <a:rPr lang="ru-RU" sz="13800" b="1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 тыс.</a:t>
            </a:r>
            <a:endParaRPr lang="ru-RU" sz="13800" b="1" cap="all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787774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происшествий принято и обработано через «ГЛОНАСС+112» с момента запуска системы</a:t>
            </a:r>
            <a:b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17 июля 2009 г. 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052" y="699542"/>
            <a:ext cx="5655193" cy="3401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83236" y="51470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9%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20272" y="1203598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54%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87824" y="3128650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36%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1268" y="4011910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2%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84458" y="411510"/>
            <a:ext cx="3564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МЧС + МВД + Минздрав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45672" y="1595576"/>
            <a:ext cx="2132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МВД + Минздрав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1268" y="4403888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МЧС + Минздрав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87824" y="3507854"/>
            <a:ext cx="1620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МЧС + МВД 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1164" y="166718"/>
            <a:ext cx="317870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cap="all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11% </a:t>
            </a:r>
            <a:endParaRPr lang="ru-RU" sz="8800" b="1" cap="all" dirty="0" smtClean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всех</a:t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происшествий потребовали</a:t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участие </a:t>
            </a:r>
          </a:p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более чем</a:t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одного</a:t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ведомства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55526"/>
            <a:ext cx="9144000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3800" b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100%</a:t>
            </a:r>
            <a:endParaRPr lang="ru-RU" sz="13800" b="1" cap="all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85978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школьных автобусов Республики Татарстан</a:t>
            </a:r>
            <a:b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находятся под ежедневным мониторингом</a:t>
            </a:r>
          </a:p>
        </p:txBody>
      </p:sp>
    </p:spTree>
    <p:extLst>
      <p:ext uri="{BB962C8B-B14F-4D97-AF65-F5344CB8AC3E}">
        <p14:creationId xmlns:p14="http://schemas.microsoft.com/office/powerpoint/2010/main" val="1984282890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67494"/>
            <a:ext cx="9144000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3800" b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800</a:t>
            </a:r>
            <a:r>
              <a:rPr lang="ru-RU" sz="13800" b="1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 тыс.</a:t>
            </a:r>
            <a:endParaRPr lang="ru-RU" sz="13800" b="1" cap="all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578134"/>
            <a:ext cx="91440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строений нанесено на единую цифровую карту для эффективной работы диспетчеров</a:t>
            </a:r>
            <a:b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Все районные центры покрыты</a:t>
            </a:r>
            <a:b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космической съемкой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6"/>
          <a:stretch/>
        </p:blipFill>
        <p:spPr bwMode="auto">
          <a:xfrm>
            <a:off x="-2604" y="0"/>
            <a:ext cx="9144000" cy="5154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0625537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70964"/>
            <a:ext cx="91440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800" b="1" dirty="0" smtClean="0">
                <a:solidFill>
                  <a:schemeClr val="accent1">
                    <a:lumMod val="75000"/>
                  </a:schemeClr>
                </a:solidFill>
              </a:rPr>
              <a:t>5 приоритетных направлений:</a:t>
            </a:r>
          </a:p>
          <a:p>
            <a:pPr algn="ctr"/>
            <a:r>
              <a:rPr lang="ru-RU" sz="3800" b="1" dirty="0" smtClean="0">
                <a:solidFill>
                  <a:srgbClr val="C00000"/>
                </a:solidFill>
              </a:rPr>
              <a:t>Технические паспорта на каждый дом</a:t>
            </a:r>
          </a:p>
          <a:p>
            <a:pPr algn="ctr"/>
            <a:r>
              <a:rPr lang="ru-RU" sz="3800" b="1" dirty="0" smtClean="0">
                <a:solidFill>
                  <a:srgbClr val="C00000"/>
                </a:solidFill>
              </a:rPr>
              <a:t>Бухгалтерия: от стройки - до сноса</a:t>
            </a:r>
          </a:p>
          <a:p>
            <a:pPr algn="ctr"/>
            <a:r>
              <a:rPr lang="ru-RU" sz="3800" b="1" dirty="0" smtClean="0">
                <a:solidFill>
                  <a:srgbClr val="C00000"/>
                </a:solidFill>
              </a:rPr>
              <a:t>Начисления за оказанные услуги</a:t>
            </a:r>
          </a:p>
          <a:p>
            <a:pPr algn="ctr"/>
            <a:r>
              <a:rPr lang="ru-RU" sz="3800" b="1" dirty="0" smtClean="0">
                <a:solidFill>
                  <a:srgbClr val="C00000"/>
                </a:solidFill>
              </a:rPr>
              <a:t>Собираемость платежей</a:t>
            </a:r>
          </a:p>
          <a:p>
            <a:pPr algn="ctr"/>
            <a:r>
              <a:rPr lang="ru-RU" sz="3800" b="1" dirty="0" smtClean="0">
                <a:solidFill>
                  <a:srgbClr val="C00000"/>
                </a:solidFill>
              </a:rPr>
              <a:t>Единая диспетчерская для жителей</a:t>
            </a:r>
          </a:p>
        </p:txBody>
      </p:sp>
    </p:spTree>
    <p:extLst>
      <p:ext uri="{BB962C8B-B14F-4D97-AF65-F5344CB8AC3E}">
        <p14:creationId xmlns:p14="http://schemas.microsoft.com/office/powerpoint/2010/main" val="1804344421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7"/>
          <a:stretch/>
        </p:blipFill>
        <p:spPr bwMode="auto">
          <a:xfrm>
            <a:off x="0" y="0"/>
            <a:ext cx="9142412" cy="51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2393931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0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860032" y="1923678"/>
            <a:ext cx="3796785" cy="2088232"/>
          </a:xfrm>
          <a:prstGeom prst="rect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7543" y="1923678"/>
            <a:ext cx="3796785" cy="2088232"/>
          </a:xfrm>
          <a:prstGeom prst="rect">
            <a:avLst/>
          </a:prstGeom>
          <a:noFill/>
          <a:ln w="3810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771550"/>
            <a:ext cx="914399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+mn-lt"/>
              </a:rPr>
              <a:t>14 ТЕХНОПАРКОВ… ОСОБАЯ ЭКОНОМИЧЕСКАЯ ЗОНА… ВЕНЧУРНЫЙ ФОНД…</a:t>
            </a:r>
            <a:br>
              <a:rPr lang="ru-RU" sz="2000" b="1" dirty="0" smtClean="0">
                <a:solidFill>
                  <a:srgbClr val="C00000"/>
                </a:solidFill>
                <a:latin typeface="+mn-lt"/>
              </a:rPr>
            </a:br>
            <a:endParaRPr lang="ru-RU" sz="600" b="1" dirty="0" smtClean="0">
              <a:solidFill>
                <a:srgbClr val="C00000"/>
              </a:solidFill>
              <a:latin typeface="+mn-lt"/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+mn-lt"/>
              </a:rPr>
              <a:t>2 ТЕХНОПАРКА ПОСТРОЕНЫ В РАМКАХ ФЕДЕРАЛЬНОЙ ГОС.ПРОГРАММЫ:</a:t>
            </a:r>
            <a:endParaRPr lang="ru-RU" sz="2000" b="1" dirty="0">
              <a:solidFill>
                <a:srgbClr val="C00000"/>
              </a:solidFill>
              <a:latin typeface="+mn-lt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702444"/>
            <a:ext cx="9144000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3800" b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1,2</a:t>
            </a:r>
            <a:r>
              <a:rPr lang="ru-RU" sz="13800" b="1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 млрд.</a:t>
            </a:r>
            <a:endParaRPr lang="ru-RU" sz="13800" b="1" cap="all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93469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рублей – выручка 23 резидентов</a:t>
            </a:r>
            <a:b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казанского «</a:t>
            </a:r>
            <a:r>
              <a:rPr lang="ru-RU" sz="3200" b="1" dirty="0" err="1" smtClean="0">
                <a:solidFill>
                  <a:schemeClr val="accent1">
                    <a:lumMod val="75000"/>
                  </a:schemeClr>
                </a:solidFill>
              </a:rPr>
              <a:t>ИТ-парка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» в 2010 году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55526"/>
            <a:ext cx="9144000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3800" b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58%</a:t>
            </a:r>
            <a:endParaRPr lang="ru-RU" sz="13800" b="1" cap="all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787774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домохозяйств в Республике Татарстан</a:t>
            </a:r>
            <a:b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имеют доступ в Интернет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639 тыс. пользователей на 1,1 млн. домохозяйств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771550"/>
            <a:ext cx="91440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С марта 2011 г.</a:t>
            </a: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  <a:t>в казанском «</a:t>
            </a:r>
            <a:r>
              <a:rPr lang="ru-RU" sz="4400" b="1" dirty="0" err="1" smtClean="0">
                <a:solidFill>
                  <a:schemeClr val="accent1">
                    <a:lumMod val="75000"/>
                  </a:schemeClr>
                </a:solidFill>
              </a:rPr>
              <a:t>ИТ-парке</a:t>
            </a: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  <a:b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  <a:t>начнет работать бизнес-инкубатор</a:t>
            </a:r>
            <a:b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  <a:t>площадью более 1 тыс. кв.м</a:t>
            </a:r>
            <a:b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  <a:t>Добро пожаловать!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screen">
            <a:lum contrast="20000"/>
          </a:blip>
          <a:srcRect/>
          <a:stretch>
            <a:fillRect/>
          </a:stretch>
        </p:blipFill>
        <p:spPr bwMode="auto">
          <a:xfrm>
            <a:off x="539552" y="2283958"/>
            <a:ext cx="3711549" cy="2160000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screen">
            <a:lum contrast="20000"/>
          </a:blip>
          <a:srcRect/>
          <a:stretch>
            <a:fillRect/>
          </a:stretch>
        </p:blipFill>
        <p:spPr bwMode="auto">
          <a:xfrm>
            <a:off x="4923322" y="2275984"/>
            <a:ext cx="3681126" cy="2160000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426026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В 2011 году начинается строительство</a:t>
            </a:r>
            <a:b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ru-RU" sz="3200" b="1" dirty="0" smtClean="0">
                <a:solidFill>
                  <a:srgbClr val="C00000"/>
                </a:solidFill>
                <a:latin typeface="+mn-lt"/>
              </a:rPr>
              <a:t>«</a:t>
            </a:r>
            <a:r>
              <a:rPr lang="ru-RU" sz="3200" b="1" dirty="0" err="1" smtClean="0">
                <a:solidFill>
                  <a:srgbClr val="C00000"/>
                </a:solidFill>
                <a:latin typeface="+mn-lt"/>
              </a:rPr>
              <a:t>ИТ-парка</a:t>
            </a:r>
            <a:r>
              <a:rPr lang="ru-RU" sz="3200" b="1" dirty="0" smtClean="0">
                <a:solidFill>
                  <a:srgbClr val="C00000"/>
                </a:solidFill>
                <a:latin typeface="+mn-lt"/>
              </a:rPr>
              <a:t>» в Набережных Челнах</a:t>
            </a:r>
            <a:br>
              <a:rPr lang="ru-RU" sz="3200" b="1" dirty="0" smtClean="0">
                <a:solidFill>
                  <a:srgbClr val="C00000"/>
                </a:solidFill>
                <a:latin typeface="+mn-lt"/>
              </a:rPr>
            </a:b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около 20 тыс. кв.м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Диаграмма 8"/>
          <p:cNvGraphicFramePr/>
          <p:nvPr/>
        </p:nvGraphicFramePr>
        <p:xfrm>
          <a:off x="342549" y="2203525"/>
          <a:ext cx="3869411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Скругленная прямоугольная выноска 9"/>
          <p:cNvSpPr/>
          <p:nvPr/>
        </p:nvSpPr>
        <p:spPr>
          <a:xfrm>
            <a:off x="774598" y="331316"/>
            <a:ext cx="3096344" cy="1728192"/>
          </a:xfrm>
          <a:prstGeom prst="wedgeRoundRectCallout">
            <a:avLst>
              <a:gd name="adj1" fmla="val 18862"/>
              <a:gd name="adj2" fmla="val 74465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ahoma" pitchFamily="34" charset="0"/>
                <a:cs typeface="Tahoma" pitchFamily="34" charset="0"/>
              </a:rPr>
              <a:t>В 2010 г. доля сектора информационных технологий и связи в ВРП Республики Татарстан составила лишь 3,68%</a:t>
            </a:r>
            <a:endParaRPr lang="ru-RU" sz="2000" spc="-50" dirty="0">
              <a:solidFill>
                <a:schemeClr val="tx1">
                  <a:lumMod val="75000"/>
                  <a:lumOff val="25000"/>
                </a:schemeClr>
              </a:solidFill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4788024" y="2203524"/>
          <a:ext cx="3960440" cy="28885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494678" y="3244735"/>
            <a:ext cx="17299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  <a:latin typeface="+mn-lt"/>
              </a:rPr>
              <a:t>3,68%</a:t>
            </a:r>
            <a:endParaRPr lang="ru-RU" sz="4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0152" y="3283644"/>
            <a:ext cx="17604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  <a:latin typeface="+mn-lt"/>
              </a:rPr>
              <a:t>7-10%</a:t>
            </a:r>
            <a:endParaRPr lang="ru-RU" sz="4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5148064" y="331316"/>
            <a:ext cx="3384376" cy="1728192"/>
          </a:xfrm>
          <a:prstGeom prst="wedgeRoundRectCallout">
            <a:avLst>
              <a:gd name="adj1" fmla="val 21896"/>
              <a:gd name="adj2" fmla="val 80210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ahoma" pitchFamily="34" charset="0"/>
                <a:cs typeface="Tahoma" pitchFamily="34" charset="0"/>
              </a:rPr>
              <a:t>Опыт зарубежных стран показывает, что доля сектора информационных технологий и связи должна составлять 7-10% ВРП</a:t>
            </a:r>
            <a:endParaRPr lang="ru-RU" sz="2000" spc="-50" dirty="0">
              <a:solidFill>
                <a:schemeClr val="tx1">
                  <a:lumMod val="75000"/>
                  <a:lumOff val="25000"/>
                </a:schemeClr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Стрелка вправо 15"/>
          <p:cNvSpPr/>
          <p:nvPr/>
        </p:nvSpPr>
        <p:spPr>
          <a:xfrm>
            <a:off x="4139952" y="3139628"/>
            <a:ext cx="936104" cy="720080"/>
          </a:xfrm>
          <a:prstGeom prst="rightArrow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716846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996280"/>
            <a:ext cx="91440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Спрос на </a:t>
            </a:r>
            <a:r>
              <a:rPr lang="ru-RU" sz="3600" b="1" dirty="0" err="1" smtClean="0">
                <a:solidFill>
                  <a:srgbClr val="C00000"/>
                </a:solidFill>
              </a:rPr>
              <a:t>ИТ-специалистов</a:t>
            </a:r>
            <a:r>
              <a:rPr lang="ru-RU" sz="3600" b="1" dirty="0" smtClean="0">
                <a:solidFill>
                  <a:srgbClr val="C00000"/>
                </a:solidFill>
              </a:rPr>
              <a:t/>
            </a:r>
            <a:br>
              <a:rPr lang="ru-RU" sz="3600" b="1" dirty="0" smtClean="0">
                <a:solidFill>
                  <a:srgbClr val="C00000"/>
                </a:solidFill>
              </a:rPr>
            </a:br>
            <a:r>
              <a:rPr lang="ru-RU" sz="3600" b="1" dirty="0" smtClean="0">
                <a:solidFill>
                  <a:srgbClr val="C00000"/>
                </a:solidFill>
              </a:rPr>
              <a:t>значительно превышает предложение</a:t>
            </a:r>
          </a:p>
          <a:p>
            <a:pPr algn="ctr"/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Ежегодный выпуск специалистов исчисляется сотнями человек,</a:t>
            </a:r>
            <a:b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когда уже нужны тысячи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827584" y="411510"/>
          <a:ext cx="6624736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Скругленная прямоугольная выноска 2"/>
          <p:cNvSpPr/>
          <p:nvPr/>
        </p:nvSpPr>
        <p:spPr>
          <a:xfrm>
            <a:off x="6156176" y="555526"/>
            <a:ext cx="2880320" cy="2520280"/>
          </a:xfrm>
          <a:prstGeom prst="wedgeRoundRectCallout">
            <a:avLst>
              <a:gd name="adj1" fmla="val -73763"/>
              <a:gd name="adj2" fmla="val 16041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ahoma" pitchFamily="34" charset="0"/>
                <a:cs typeface="Tahoma" pitchFamily="34" charset="0"/>
              </a:rPr>
              <a:t>20 тысяч </a:t>
            </a:r>
            <a:r>
              <a:rPr lang="ru-RU" sz="2000" spc="-5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Tahoma" pitchFamily="34" charset="0"/>
                <a:cs typeface="Tahoma" pitchFamily="34" charset="0"/>
              </a:rPr>
              <a:t>ИКТ-специалистов</a:t>
            </a:r>
            <a:r>
              <a:rPr lang="ru-RU" sz="20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ahoma" pitchFamily="34" charset="0"/>
                <a:cs typeface="Tahoma" pitchFamily="34" charset="0"/>
              </a:rPr>
              <a:t> невозможно обучить и подготовить за 3-5 лет –</a:t>
            </a:r>
            <a:br>
              <a:rPr lang="ru-RU" sz="20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ahoma" pitchFamily="34" charset="0"/>
                <a:cs typeface="Tahoma" pitchFamily="34" charset="0"/>
              </a:rPr>
            </a:br>
            <a:r>
              <a:rPr lang="ru-RU" sz="20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ahoma" pitchFamily="34" charset="0"/>
                <a:cs typeface="Tahoma" pitchFamily="34" charset="0"/>
              </a:rPr>
              <a:t>их нужно, в том числе, привлекать из других субъектов РФ –</a:t>
            </a:r>
            <a:br>
              <a:rPr lang="ru-RU" sz="20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ahoma" pitchFamily="34" charset="0"/>
                <a:cs typeface="Tahoma" pitchFamily="34" charset="0"/>
              </a:rPr>
            </a:br>
            <a:r>
              <a:rPr lang="ru-RU" sz="20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ahoma" pitchFamily="34" charset="0"/>
                <a:cs typeface="Tahoma" pitchFamily="34" charset="0"/>
              </a:rPr>
              <a:t>нужно ЖИЛЬЕ</a:t>
            </a:r>
            <a:endParaRPr lang="ru-RU" sz="2000" spc="-50" dirty="0">
              <a:solidFill>
                <a:schemeClr val="tx1">
                  <a:lumMod val="75000"/>
                  <a:lumOff val="25000"/>
                </a:schemeClr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5652120" y="3291830"/>
            <a:ext cx="3384376" cy="1656184"/>
          </a:xfrm>
          <a:prstGeom prst="wedgeRoundRectCallout">
            <a:avLst>
              <a:gd name="adj1" fmla="val -60348"/>
              <a:gd name="adj2" fmla="val -40223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ahoma" pitchFamily="34" charset="0"/>
                <a:cs typeface="Tahoma" pitchFamily="34" charset="0"/>
              </a:rPr>
              <a:t>Необходима территориальная локализация </a:t>
            </a:r>
            <a:r>
              <a:rPr lang="ru-RU" sz="2000" spc="-5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Tahoma" pitchFamily="34" charset="0"/>
                <a:cs typeface="Tahoma" pitchFamily="34" charset="0"/>
              </a:rPr>
              <a:t>ИКТ-вузов</a:t>
            </a:r>
            <a:r>
              <a:rPr lang="ru-RU" sz="20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ahoma" pitchFamily="34" charset="0"/>
                <a:cs typeface="Tahoma" pitchFamily="34" charset="0"/>
              </a:rPr>
              <a:t>, крупных </a:t>
            </a:r>
            <a:r>
              <a:rPr lang="ru-RU" sz="2000" spc="-5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Tahoma" pitchFamily="34" charset="0"/>
                <a:cs typeface="Tahoma" pitchFamily="34" charset="0"/>
              </a:rPr>
              <a:t>ИТ-компаний</a:t>
            </a:r>
            <a:r>
              <a:rPr lang="ru-RU" sz="20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ahoma" pitchFamily="34" charset="0"/>
                <a:cs typeface="Tahoma" pitchFamily="34" charset="0"/>
              </a:rPr>
              <a:t>, и малых </a:t>
            </a:r>
            <a:r>
              <a:rPr lang="ru-RU" sz="2000" spc="-5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Tahoma" pitchFamily="34" charset="0"/>
                <a:cs typeface="Tahoma" pitchFamily="34" charset="0"/>
              </a:rPr>
              <a:t>ИТ-старт-апов</a:t>
            </a:r>
            <a:endParaRPr lang="ru-RU" sz="2000" spc="-50" dirty="0">
              <a:solidFill>
                <a:schemeClr val="tx1">
                  <a:lumMod val="75000"/>
                  <a:lumOff val="25000"/>
                </a:schemeClr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251520" y="3363838"/>
            <a:ext cx="2160240" cy="1440160"/>
          </a:xfrm>
          <a:prstGeom prst="wedgeRoundRectCallout">
            <a:avLst>
              <a:gd name="adj1" fmla="val 74522"/>
              <a:gd name="adj2" fmla="val -36615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ahoma" pitchFamily="34" charset="0"/>
                <a:cs typeface="Tahoma" pitchFamily="34" charset="0"/>
              </a:rPr>
              <a:t>Необходимо строительство офисных помещений</a:t>
            </a:r>
            <a:endParaRPr lang="ru-RU" sz="2000" spc="-50" dirty="0">
              <a:solidFill>
                <a:schemeClr val="tx1">
                  <a:lumMod val="75000"/>
                  <a:lumOff val="25000"/>
                </a:schemeClr>
              </a:solidFill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179512" y="555526"/>
            <a:ext cx="2304256" cy="2088232"/>
          </a:xfrm>
          <a:prstGeom prst="wedgeRoundRectCallout">
            <a:avLst>
              <a:gd name="adj1" fmla="val 75495"/>
              <a:gd name="adj2" fmla="val -11802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ahoma" pitchFamily="34" charset="0"/>
                <a:cs typeface="Tahoma" pitchFamily="34" charset="0"/>
              </a:rPr>
              <a:t>Необходима социальная и рекреационная инфраструктура, создающая КАЧЕСТВО ЖИЗНИ</a:t>
            </a:r>
            <a:endParaRPr lang="ru-RU" sz="2000" spc="-50" dirty="0">
              <a:solidFill>
                <a:schemeClr val="tx1">
                  <a:lumMod val="75000"/>
                  <a:lumOff val="25000"/>
                </a:schemeClr>
              </a:solidFill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screen"/>
          <a:srcRect t="10835" b="2536"/>
          <a:stretch>
            <a:fillRect/>
          </a:stretch>
        </p:blipFill>
        <p:spPr bwMode="auto">
          <a:xfrm>
            <a:off x="-36512" y="-20538"/>
            <a:ext cx="9180512" cy="516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3419872" y="1491065"/>
            <a:ext cx="1872208" cy="432048"/>
          </a:xfrm>
          <a:prstGeom prst="wedgeRoundRectCallout">
            <a:avLst>
              <a:gd name="adj1" fmla="val 51025"/>
              <a:gd name="adj2" fmla="val 173187"/>
              <a:gd name="adj3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р.Волга</a:t>
            </a:r>
            <a:endParaRPr lang="ru-RU" b="1" dirty="0"/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6444208" y="2931790"/>
            <a:ext cx="2160240" cy="1152128"/>
          </a:xfrm>
          <a:prstGeom prst="wedgeRoundRectCallout">
            <a:avLst>
              <a:gd name="adj1" fmla="val 25802"/>
              <a:gd name="adj2" fmla="val 110850"/>
              <a:gd name="adj3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Международный АЭРОПОРТ</a:t>
            </a:r>
            <a:br>
              <a:rPr lang="ru-RU" b="1" dirty="0" smtClean="0"/>
            </a:br>
            <a:r>
              <a:rPr lang="ru-RU" b="1" dirty="0" smtClean="0"/>
              <a:t>«Казань»</a:t>
            </a:r>
            <a:endParaRPr lang="ru-RU" b="1" dirty="0"/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5796136" y="194921"/>
            <a:ext cx="2664296" cy="720080"/>
          </a:xfrm>
          <a:prstGeom prst="wedgeRoundRectCallout">
            <a:avLst>
              <a:gd name="adj1" fmla="val 274"/>
              <a:gd name="adj2" fmla="val 125993"/>
              <a:gd name="adj3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Город КАЗАНЬ</a:t>
            </a:r>
            <a:br>
              <a:rPr lang="ru-RU" b="1" dirty="0" smtClean="0"/>
            </a:br>
            <a:r>
              <a:rPr lang="ru-RU" b="1" dirty="0" smtClean="0"/>
              <a:t>Население 1,1 </a:t>
            </a:r>
            <a:r>
              <a:rPr lang="ru-RU" b="1" dirty="0" err="1" smtClean="0"/>
              <a:t>млн</a:t>
            </a:r>
            <a:r>
              <a:rPr lang="ru-RU" b="1" dirty="0" smtClean="0"/>
              <a:t> чел</a:t>
            </a:r>
            <a:endParaRPr lang="ru-RU" b="1" dirty="0"/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1331640" y="2643193"/>
            <a:ext cx="3168352" cy="1080120"/>
          </a:xfrm>
          <a:prstGeom prst="wedgeRoundRectCallout">
            <a:avLst>
              <a:gd name="adj1" fmla="val -41641"/>
              <a:gd name="adj2" fmla="val -106403"/>
              <a:gd name="adj3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Месторасположение</a:t>
            </a:r>
            <a:br>
              <a:rPr lang="ru-RU" b="1" dirty="0" smtClean="0"/>
            </a:br>
            <a:r>
              <a:rPr lang="ru-RU" b="1" dirty="0" smtClean="0"/>
              <a:t>«ИТ-ДЕРЕВНИ»</a:t>
            </a:r>
          </a:p>
          <a:p>
            <a:pPr algn="ctr"/>
            <a:r>
              <a:rPr lang="ru-RU" b="1" dirty="0" smtClean="0"/>
              <a:t>35 км от центра Казани</a:t>
            </a:r>
            <a:endParaRPr lang="ru-RU" b="1" dirty="0"/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107504" y="194921"/>
            <a:ext cx="2376264" cy="720080"/>
          </a:xfrm>
          <a:prstGeom prst="wedgeRoundRectCallout">
            <a:avLst>
              <a:gd name="adj1" fmla="val 71292"/>
              <a:gd name="adj2" fmla="val 55378"/>
              <a:gd name="adj3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Автодорога М7</a:t>
            </a:r>
            <a:br>
              <a:rPr lang="ru-RU" b="1" dirty="0" smtClean="0"/>
            </a:br>
            <a:r>
              <a:rPr lang="ru-RU" b="1" dirty="0" smtClean="0"/>
              <a:t>Мост через Волгу</a:t>
            </a:r>
            <a:endParaRPr lang="ru-RU" b="1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 b="36753"/>
          <a:stretch>
            <a:fillRect/>
          </a:stretch>
        </p:blipFill>
        <p:spPr bwMode="auto">
          <a:xfrm>
            <a:off x="611560" y="2283718"/>
            <a:ext cx="5544616" cy="2580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b="3387"/>
          <a:stretch>
            <a:fillRect/>
          </a:stretch>
        </p:blipFill>
        <p:spPr bwMode="auto">
          <a:xfrm>
            <a:off x="395536" y="411510"/>
            <a:ext cx="4464496" cy="2880320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076057" y="256456"/>
            <a:ext cx="388843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solidFill>
                  <a:srgbClr val="C00000"/>
                </a:solidFill>
                <a:latin typeface="+mn-lt"/>
              </a:rPr>
              <a:t>27 сентября 2010 г.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+mn-lt"/>
              </a:rPr>
              <a:t>В рамках </a:t>
            </a:r>
            <a:r>
              <a:rPr lang="ru-RU" sz="2800" b="1" dirty="0" err="1" smtClean="0">
                <a:solidFill>
                  <a:srgbClr val="C00000"/>
                </a:solidFill>
                <a:latin typeface="+mn-lt"/>
              </a:rPr>
              <a:t>Российско</a:t>
            </a:r>
            <a:r>
              <a:rPr lang="ru-RU" sz="2800" b="1" dirty="0" smtClean="0">
                <a:solidFill>
                  <a:srgbClr val="C00000"/>
                </a:solidFill>
                <a:latin typeface="+mn-lt"/>
              </a:rPr>
              <a:t>-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en-US" sz="2800" b="1" dirty="0" smtClean="0">
                <a:solidFill>
                  <a:srgbClr val="C00000"/>
                </a:solidFill>
                <a:latin typeface="+mn-lt"/>
              </a:rPr>
            </a:br>
            <a:r>
              <a:rPr lang="ru-RU" sz="2800" b="1" dirty="0" smtClean="0">
                <a:solidFill>
                  <a:srgbClr val="C00000"/>
                </a:solidFill>
                <a:latin typeface="+mn-lt"/>
              </a:rPr>
              <a:t>Сингапурского</a:t>
            </a:r>
            <a:br>
              <a:rPr lang="ru-RU" sz="2800" b="1" dirty="0" smtClean="0">
                <a:solidFill>
                  <a:srgbClr val="C00000"/>
                </a:solidFill>
                <a:latin typeface="+mn-lt"/>
              </a:rPr>
            </a:br>
            <a:r>
              <a:rPr lang="ru-RU" sz="2800" b="1" dirty="0" err="1" smtClean="0">
                <a:solidFill>
                  <a:srgbClr val="C00000"/>
                </a:solidFill>
                <a:latin typeface="+mn-lt"/>
              </a:rPr>
              <a:t>бизнес-форума</a:t>
            </a:r>
            <a:r>
              <a:rPr lang="ru-RU" sz="2800" b="1" dirty="0" smtClean="0">
                <a:solidFill>
                  <a:srgbClr val="C00000"/>
                </a:solidFill>
                <a:latin typeface="+mn-lt"/>
              </a:rPr>
              <a:t> подписано</a:t>
            </a:r>
            <a:br>
              <a:rPr lang="ru-RU" sz="2800" b="1" dirty="0" smtClean="0">
                <a:solidFill>
                  <a:srgbClr val="C00000"/>
                </a:solidFill>
                <a:latin typeface="+mn-lt"/>
              </a:rPr>
            </a:br>
            <a:r>
              <a:rPr lang="ru-RU" sz="2800" b="1" dirty="0" smtClean="0">
                <a:solidFill>
                  <a:srgbClr val="C00000"/>
                </a:solidFill>
                <a:latin typeface="+mn-lt"/>
              </a:rPr>
              <a:t>соглашение с компанией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en-US" sz="2800" b="1" dirty="0" smtClean="0">
                <a:solidFill>
                  <a:srgbClr val="C00000"/>
                </a:solidFill>
                <a:latin typeface="+mn-lt"/>
              </a:rPr>
            </a:b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RSP</a:t>
            </a:r>
            <a:r>
              <a:rPr lang="ru-RU" sz="2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Architects</a:t>
            </a:r>
            <a:endParaRPr lang="ru-RU" sz="2800" b="1" dirty="0">
              <a:solidFill>
                <a:srgbClr val="C00000"/>
              </a:solidFill>
              <a:latin typeface="+mn-lt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22"/>
          <a:stretch/>
        </p:blipFill>
        <p:spPr bwMode="auto">
          <a:xfrm>
            <a:off x="-5353" y="670"/>
            <a:ext cx="9151957" cy="513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743296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99542"/>
            <a:ext cx="91440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800" b="1" dirty="0" smtClean="0">
                <a:solidFill>
                  <a:schemeClr val="accent1">
                    <a:lumMod val="75000"/>
                  </a:schemeClr>
                </a:solidFill>
              </a:rPr>
              <a:t>5 ключевых систем:</a:t>
            </a:r>
          </a:p>
          <a:p>
            <a:pPr algn="ctr"/>
            <a:r>
              <a:rPr lang="ru-RU" sz="3800" b="1" dirty="0" smtClean="0">
                <a:solidFill>
                  <a:srgbClr val="C00000"/>
                </a:solidFill>
              </a:rPr>
              <a:t>УПРАВЛЕНИЕ ПОДГОТОВКОЙ	</a:t>
            </a:r>
          </a:p>
          <a:p>
            <a:pPr algn="ctr"/>
            <a:r>
              <a:rPr lang="ru-RU" sz="3800" b="1" dirty="0" smtClean="0">
                <a:solidFill>
                  <a:srgbClr val="C00000"/>
                </a:solidFill>
              </a:rPr>
              <a:t>УПРАВЛЕНИЕ ИГРАМИ</a:t>
            </a:r>
          </a:p>
          <a:p>
            <a:pPr algn="ctr"/>
            <a:r>
              <a:rPr lang="ru-RU" sz="3800" b="1" dirty="0" smtClean="0">
                <a:solidFill>
                  <a:srgbClr val="C00000"/>
                </a:solidFill>
              </a:rPr>
              <a:t>ИНФОРМАЦИОННОЕ СОПРОВОЖДЕНИЕ </a:t>
            </a:r>
          </a:p>
          <a:p>
            <a:pPr algn="ctr"/>
            <a:r>
              <a:rPr lang="ru-RU" sz="3800" b="1" dirty="0" smtClean="0">
                <a:solidFill>
                  <a:srgbClr val="C00000"/>
                </a:solidFill>
              </a:rPr>
              <a:t>УПРАВЛЕНИЕ БЕЗОПАСНОСТЬЮ </a:t>
            </a:r>
          </a:p>
          <a:p>
            <a:pPr algn="ctr"/>
            <a:r>
              <a:rPr lang="ru-RU" sz="3800" b="1" dirty="0" smtClean="0">
                <a:solidFill>
                  <a:srgbClr val="C00000"/>
                </a:solidFill>
              </a:rPr>
              <a:t>БАЗОВАЯ ИНФРАСТРУКТУРА 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27534"/>
            <a:ext cx="9144000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3800" b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4,3</a:t>
            </a:r>
            <a:r>
              <a:rPr lang="ru-RU" sz="13800" b="1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 млрд.</a:t>
            </a:r>
            <a:endParaRPr lang="ru-RU" sz="13800" b="1" cap="all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859782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рублей – </a:t>
            </a:r>
            <a:r>
              <a:rPr lang="ru-RU" sz="3200" b="1" dirty="0" err="1" smtClean="0">
                <a:solidFill>
                  <a:schemeClr val="accent1">
                    <a:lumMod val="75000"/>
                  </a:schemeClr>
                </a:solidFill>
              </a:rPr>
              <a:t>софинансирование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accent1">
                    <a:lumMod val="75000"/>
                  </a:schemeClr>
                </a:solidFill>
              </a:rPr>
              <a:t>ИКТ-инфраструктуры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 Универсиады из средств федерального бюджета</a:t>
            </a:r>
            <a:b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в 2010-2013 годах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635646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Спрос на электронные</a:t>
            </a:r>
            <a:b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государственные и муниципальные услуги значительно превышает предложение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27534"/>
            <a:ext cx="9144000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3800" b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1,5</a:t>
            </a:r>
            <a:r>
              <a:rPr lang="ru-RU" sz="13800" b="1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 года</a:t>
            </a:r>
            <a:endParaRPr lang="ru-RU" sz="13800" b="1" cap="all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85978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беспрецедентно короткий срок</a:t>
            </a:r>
            <a:b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реализации </a:t>
            </a:r>
            <a:r>
              <a:rPr lang="ru-RU" sz="3200" b="1" dirty="0" err="1" smtClean="0">
                <a:solidFill>
                  <a:schemeClr val="accent1">
                    <a:lumMod val="75000"/>
                  </a:schemeClr>
                </a:solidFill>
              </a:rPr>
              <a:t>ИКТ-проекта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 такого масштаба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83518"/>
            <a:ext cx="9144000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3800" b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2013</a:t>
            </a:r>
            <a:r>
              <a:rPr lang="ru-RU" sz="13800" b="1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 год</a:t>
            </a:r>
            <a:endParaRPr lang="ru-RU" sz="13800" b="1" cap="all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715766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Сегодня нужно создать системы,</a:t>
            </a:r>
            <a:b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которые будут самыми современными</a:t>
            </a:r>
            <a:b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даже через 2 года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771550"/>
            <a:ext cx="9144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ИКТ-наследие Универсиады</a:t>
            </a:r>
            <a:br>
              <a:rPr lang="ru-RU" sz="4000" b="1" dirty="0" smtClean="0">
                <a:solidFill>
                  <a:srgbClr val="C00000"/>
                </a:solidFill>
              </a:rPr>
            </a:br>
            <a:r>
              <a:rPr lang="ru-RU" sz="4000" b="1" dirty="0" smtClean="0">
                <a:solidFill>
                  <a:srgbClr val="C00000"/>
                </a:solidFill>
              </a:rPr>
              <a:t>жителям Казани</a:t>
            </a:r>
          </a:p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>Все, что будет создано –</a:t>
            </a:r>
            <a:b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>продолжит работать</a:t>
            </a:r>
            <a:b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>во благо жителей города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6"/>
          <a:stretch/>
        </p:blipFill>
        <p:spPr bwMode="auto">
          <a:xfrm>
            <a:off x="0" y="4862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6525184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55526"/>
            <a:ext cx="9144000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3800" b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80%</a:t>
            </a:r>
            <a:endParaRPr lang="ru-RU" sz="13800" b="1" cap="all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787774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населения доступен беспроводной Интернет </a:t>
            </a:r>
            <a:endParaRPr lang="en-US" sz="3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по технологии 3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G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 (от 3,6 Мбит/с)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все районные центры Республики Татарстан</a:t>
            </a:r>
          </a:p>
        </p:txBody>
      </p:sp>
    </p:spTree>
    <p:extLst>
      <p:ext uri="{BB962C8B-B14F-4D97-AF65-F5344CB8AC3E}">
        <p14:creationId xmlns:p14="http://schemas.microsoft.com/office/powerpoint/2010/main" val="1984282890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55526"/>
            <a:ext cx="9144000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3800" b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152</a:t>
            </a:r>
            <a:endParaRPr lang="ru-RU" sz="13800" b="1" cap="all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787774"/>
            <a:ext cx="9144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базовые станции сети связи </a:t>
            </a:r>
          </a:p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</a:rPr>
              <a:t>с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тандарта 4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G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 (от 10 Мбит/с) </a:t>
            </a:r>
          </a:p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установлены в Казани</a:t>
            </a:r>
            <a:b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компанией «</a:t>
            </a:r>
            <a:r>
              <a:rPr lang="ru-RU" sz="3200" b="1" dirty="0" err="1" smtClean="0">
                <a:solidFill>
                  <a:schemeClr val="accent1">
                    <a:lumMod val="75000"/>
                  </a:schemeClr>
                </a:solidFill>
              </a:rPr>
              <a:t>Скартел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» (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</a:rPr>
              <a:t>Yota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sz="24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584058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11510"/>
            <a:ext cx="9144000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1500" b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3 </a:t>
            </a:r>
            <a:r>
              <a:rPr lang="ru-RU" sz="11500" b="1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место в РФ</a:t>
            </a:r>
            <a:endParaRPr lang="ru-RU" sz="11500" b="1" cap="all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42773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по подписному тиражу (1,6 млн.)</a:t>
            </a:r>
            <a:endParaRPr lang="ru-RU" sz="24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183235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Запланировано строительство Автоматизированного сортировочного центра</a:t>
            </a:r>
            <a:b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«Почты России»</a:t>
            </a:r>
            <a:endParaRPr lang="ru-RU" sz="40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23832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9"/>
          <a:stretch/>
        </p:blipFill>
        <p:spPr bwMode="auto">
          <a:xfrm>
            <a:off x="1" y="-20538"/>
            <a:ext cx="9143999" cy="5162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1696692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55526"/>
            <a:ext cx="9144000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3800" b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35,5 </a:t>
            </a:r>
            <a:r>
              <a:rPr lang="ru-RU" sz="7200" b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млрд.</a:t>
            </a:r>
            <a:endParaRPr lang="ru-RU" sz="13800" b="1" cap="all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787774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рублей - валовой доход отрасли в 2010 году</a:t>
            </a:r>
          </a:p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составляет 3,68% ВРП Татарстана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Рост на 23,6%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55759"/>
            <a:ext cx="9144000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3800" b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4,88 </a:t>
            </a:r>
            <a:r>
              <a:rPr lang="ru-RU" sz="7200" b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млрд.</a:t>
            </a:r>
            <a:endParaRPr lang="ru-RU" sz="13800" b="1" cap="all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588007"/>
            <a:ext cx="9144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рублей - объем инвестиций</a:t>
            </a:r>
            <a:b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в капитальные вложения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Развитие инфраструктуры связи - 48%</a:t>
            </a:r>
            <a:b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Внедрение ИКТ - 44%</a:t>
            </a:r>
          </a:p>
        </p:txBody>
      </p:sp>
    </p:spTree>
    <p:extLst>
      <p:ext uri="{BB962C8B-B14F-4D97-AF65-F5344CB8AC3E}">
        <p14:creationId xmlns:p14="http://schemas.microsoft.com/office/powerpoint/2010/main" val="3730587717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55526"/>
            <a:ext cx="9144000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3800" b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90+</a:t>
            </a:r>
            <a:endParaRPr lang="ru-RU" sz="13800" b="1" cap="all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787774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наиболее востребованных услуг</a:t>
            </a:r>
            <a:b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будут оказываться в той или иной степени </a:t>
            </a:r>
            <a:r>
              <a:rPr lang="ru-RU" sz="3200" b="1" dirty="0" err="1" smtClean="0">
                <a:solidFill>
                  <a:schemeClr val="accent1">
                    <a:lumMod val="75000"/>
                  </a:schemeClr>
                </a:solidFill>
              </a:rPr>
              <a:t>электронно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 к 2013 году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2" b="4454"/>
          <a:stretch/>
        </p:blipFill>
        <p:spPr bwMode="auto">
          <a:xfrm>
            <a:off x="-1588" y="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9071088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72979"/>
            <a:ext cx="9155112" cy="4719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369527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203598"/>
            <a:ext cx="91440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РЦП «Электронный Татарстан</a:t>
            </a:r>
            <a:br>
              <a:rPr lang="ru-RU" sz="4000" b="1" dirty="0" smtClean="0">
                <a:solidFill>
                  <a:srgbClr val="C00000"/>
                </a:solidFill>
              </a:rPr>
            </a:br>
            <a:r>
              <a:rPr lang="ru-RU" sz="4000" b="1" dirty="0" smtClean="0">
                <a:solidFill>
                  <a:srgbClr val="C00000"/>
                </a:solidFill>
              </a:rPr>
              <a:t>(2011-2013 годы)»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Фокусируем ресурсы</a:t>
            </a:r>
            <a:b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на прорывных направлениях</a:t>
            </a:r>
            <a:endParaRPr lang="ru-RU" sz="40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0880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СПАСИБО ЗА ВНИМАНИЕ!</a:t>
            </a:r>
            <a:endParaRPr lang="ru-RU" sz="40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851920" y="1131590"/>
            <a:ext cx="1080120" cy="10801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750982"/>
            <a:ext cx="2493442" cy="218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55526"/>
            <a:ext cx="9144000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3800" b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13,7%</a:t>
            </a:r>
            <a:endParaRPr lang="ru-RU" sz="13800" b="1" cap="all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787774"/>
            <a:ext cx="91440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штрафов ГИБДД в декабре 2010 г.</a:t>
            </a:r>
            <a:b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оплачены через </a:t>
            </a:r>
            <a:r>
              <a:rPr lang="ru-RU" sz="3200" b="1" dirty="0" err="1" smtClean="0">
                <a:solidFill>
                  <a:schemeClr val="accent1">
                    <a:lumMod val="75000"/>
                  </a:schemeClr>
                </a:solidFill>
              </a:rPr>
              <a:t>инфоматы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 и интернет</a:t>
            </a:r>
            <a:b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Цель – 70% в 2013 году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55526"/>
            <a:ext cx="9144000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3800" b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9,9%</a:t>
            </a:r>
            <a:endParaRPr lang="ru-RU" sz="13800" b="1" cap="all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787774"/>
            <a:ext cx="91440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составляют заполненные </a:t>
            </a:r>
            <a:r>
              <a:rPr lang="ru-RU" sz="3200" b="1" dirty="0" err="1" smtClean="0">
                <a:solidFill>
                  <a:schemeClr val="accent1">
                    <a:lumMod val="75000"/>
                  </a:schemeClr>
                </a:solidFill>
              </a:rPr>
              <a:t>электронно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 заявления на получение загранпаспорта в декабре 2010 г.</a:t>
            </a:r>
          </a:p>
          <a:p>
            <a:pPr algn="ctr"/>
            <a:endParaRPr lang="ru-RU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Цель – 40% в 2013 году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1008</TotalTime>
  <Words>639</Words>
  <Application>Microsoft Office PowerPoint</Application>
  <PresentationFormat>Экран (16:9)</PresentationFormat>
  <Paragraphs>180</Paragraphs>
  <Slides>73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73</vt:i4>
      </vt:variant>
    </vt:vector>
  </HeadingPairs>
  <TitlesOfParts>
    <vt:vector size="7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Николай</dc:creator>
  <cp:lastModifiedBy>Nizamiev IM</cp:lastModifiedBy>
  <cp:revision>41</cp:revision>
  <dcterms:created xsi:type="dcterms:W3CDTF">2011-01-19T10:29:57Z</dcterms:created>
  <dcterms:modified xsi:type="dcterms:W3CDTF">2011-02-09T12:57:47Z</dcterms:modified>
</cp:coreProperties>
</file>