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4431" r:id="rId4"/>
    <p:sldMasterId id="2147484563" r:id="rId5"/>
  </p:sldMasterIdLst>
  <p:notesMasterIdLst>
    <p:notesMasterId r:id="rId19"/>
  </p:notesMasterIdLst>
  <p:handoutMasterIdLst>
    <p:handoutMasterId r:id="rId20"/>
  </p:handoutMasterIdLst>
  <p:sldIdLst>
    <p:sldId id="260" r:id="rId6"/>
    <p:sldId id="308" r:id="rId7"/>
    <p:sldId id="310" r:id="rId8"/>
    <p:sldId id="309" r:id="rId9"/>
    <p:sldId id="312" r:id="rId10"/>
    <p:sldId id="275" r:id="rId11"/>
    <p:sldId id="311" r:id="rId12"/>
    <p:sldId id="313" r:id="rId13"/>
    <p:sldId id="266" r:id="rId14"/>
    <p:sldId id="314" r:id="rId15"/>
    <p:sldId id="287" r:id="rId16"/>
    <p:sldId id="270" r:id="rId17"/>
    <p:sldId id="261" r:id="rId18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DDF5FB"/>
    <a:srgbClr val="AD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8517248786106"/>
          <c:y val="4.1333015764445313E-2"/>
          <c:w val="0.47826071613170212"/>
          <c:h val="0.8302382580939357"/>
        </c:manualLayout>
      </c:layou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Валовый региональный продукт</c:v>
                </c:pt>
              </c:strCache>
            </c:strRef>
          </c:tx>
          <c:spPr>
            <a:ln w="38007"/>
          </c:spPr>
          <c:marker>
            <c:symbol val="triangle"/>
            <c:size val="9"/>
            <c:spPr>
              <a:ln>
                <a:solidFill>
                  <a:srgbClr val="006600"/>
                </a:solidFill>
              </a:ln>
            </c:spPr>
          </c:marker>
          <c:dLbls>
            <c:dLbl>
              <c:idx val="5"/>
              <c:layout>
                <c:manualLayout>
                  <c:x val="-3.2866249890308605E-2"/>
                  <c:y val="5.743681833997917E-2"/>
                </c:manualLayout>
              </c:layout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Лист1!$D$2:$D$7</c:f>
              <c:numCache>
                <c:formatCode>0.00</c:formatCode>
                <c:ptCount val="6"/>
                <c:pt idx="0">
                  <c:v>1</c:v>
                </c:pt>
                <c:pt idx="1">
                  <c:v>1.21</c:v>
                </c:pt>
                <c:pt idx="2">
                  <c:v>1.325</c:v>
                </c:pt>
                <c:pt idx="3">
                  <c:v>1.47</c:v>
                </c:pt>
                <c:pt idx="4">
                  <c:v>1.6800000000000006</c:v>
                </c:pt>
                <c:pt idx="5">
                  <c:v>1.98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66112"/>
        <c:axId val="103467648"/>
      </c:line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инновационной продукции в общем обьеме промышленного производства,%</c:v>
                </c:pt>
              </c:strCache>
            </c:strRef>
          </c:tx>
          <c:spPr>
            <a:ln w="50676" cap="sq">
              <a:solidFill>
                <a:schemeClr val="tx2"/>
              </a:solidFill>
            </a:ln>
          </c:spPr>
          <c:marker>
            <c:symbol val="square"/>
            <c:size val="5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marker>
          <c:dLbls>
            <c:spPr>
              <a:solidFill>
                <a:schemeClr val="accent1">
                  <a:lumMod val="60000"/>
                  <a:lumOff val="40000"/>
                </a:schemeClr>
              </a:solidFill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18</c:v>
                </c:pt>
                <c:pt idx="5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Производительность труда в сопоставимых ценах в % к предыдущему году</c:v>
                </c:pt>
              </c:strCache>
            </c:strRef>
          </c:tx>
          <c:spPr>
            <a:ln w="38007">
              <a:solidFill>
                <a:schemeClr val="tx2">
                  <a:lumMod val="5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73E87">
                    <a:lumMod val="50000"/>
                  </a:srgbClr>
                </a:solidFill>
              </a:ln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6"/>
                <c:pt idx="0">
                  <c:v>103.5</c:v>
                </c:pt>
                <c:pt idx="1">
                  <c:v>103.9</c:v>
                </c:pt>
                <c:pt idx="2">
                  <c:v>104.7</c:v>
                </c:pt>
                <c:pt idx="3">
                  <c:v>105.2</c:v>
                </c:pt>
                <c:pt idx="4">
                  <c:v>106.3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73536"/>
        <c:axId val="103475072"/>
      </c:lineChart>
      <c:catAx>
        <c:axId val="1034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3467648"/>
        <c:crosses val="autoZero"/>
        <c:auto val="1"/>
        <c:lblAlgn val="ctr"/>
        <c:lblOffset val="100"/>
        <c:noMultiLvlLbl val="0"/>
      </c:catAx>
      <c:valAx>
        <c:axId val="103467648"/>
        <c:scaling>
          <c:orientation val="minMax"/>
          <c:max val="2"/>
          <c:min val="1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03466112"/>
        <c:crosses val="autoZero"/>
        <c:crossBetween val="between"/>
        <c:majorUnit val="0.5"/>
      </c:valAx>
      <c:catAx>
        <c:axId val="103473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3475072"/>
        <c:crosses val="autoZero"/>
        <c:auto val="1"/>
        <c:lblAlgn val="ctr"/>
        <c:lblOffset val="100"/>
        <c:noMultiLvlLbl val="0"/>
      </c:catAx>
      <c:valAx>
        <c:axId val="103475072"/>
        <c:scaling>
          <c:orientation val="minMax"/>
          <c:min val="10"/>
        </c:scaling>
        <c:delete val="0"/>
        <c:axPos val="r"/>
        <c:numFmt formatCode="General" sourceLinked="1"/>
        <c:majorTickMark val="out"/>
        <c:minorTickMark val="none"/>
        <c:tickLblPos val="nextTo"/>
        <c:crossAx val="103473536"/>
        <c:crosses val="max"/>
        <c:crossBetween val="between"/>
      </c:valAx>
      <c:spPr>
        <a:noFill/>
        <a:ln w="25359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595" baseline="0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595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4813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576EC7-C991-4F83-9E12-AC66772A4CB0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944813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6" y="9376899"/>
            <a:ext cx="2944813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EA31EB-EDA7-4556-9136-49D3C630A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960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6" y="0"/>
            <a:ext cx="2944813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DF24CA-E1D6-465F-90CA-9B58178D8333}" type="datetimeFigureOut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239"/>
            <a:ext cx="5438775" cy="4442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944813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6" y="9376899"/>
            <a:ext cx="2944813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E46766-2967-4FF9-A585-62D32B2DB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941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3B7ED-34F2-4237-BF12-D2289E3E9A3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ACED2-6441-42A6-9101-AA1CE1CEB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7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2845-6107-4099-B346-140E363AE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2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0725-D763-42A6-947E-BE762DBCF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2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6204A-028B-45A8-8034-678296442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8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106BA84-188E-4BA2-9A44-548BF26E4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9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8D0C0-3D13-4AC8-9290-A67BC9A2A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75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5765-2029-4C2A-8DD0-A93A23265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3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A225-246C-4E67-ACE9-D6F0B0CAB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27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F36DF-2081-4A7A-A716-E999E4EDD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97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E0DB-77B3-499C-B101-5E37A219A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09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D5D33-D562-461F-B55F-9A7BC4E95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3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7C85F-A60F-4206-B14F-D93A04E5D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28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BEAC7-CED2-4E0C-AD48-877F7E738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925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0938-55CE-4CC0-A2A7-8BD0DD2E4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80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0823E-241E-4A1F-80CB-75E574034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03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AE124-C708-4B28-9765-CF3CCEE9D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69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123B-8EAD-462B-9819-657EE0B63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24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BA8BC-904B-419C-BF8D-D9E73B654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16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7313-0CAF-4D54-8014-D942874AE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44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EEDE-CDE0-426D-A551-1487D5E74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83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FD09-289C-411F-B7E8-55F0F4740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32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B713-5A58-4CEC-8441-B037E7747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4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/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5E10-4201-45DF-8887-C85C0EDFD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02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6742-D71D-429C-A0A6-4AD222AB4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45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A285-88F0-4119-B3A8-8DD654C9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55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B5C0-CABA-4ECE-A76D-5232C5BC0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10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0120-F8FF-4654-AE92-9DC82511F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61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222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17228EC-9D32-4267-A123-F46159F28E7D}" type="datetime1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6A00199-7FA4-42A1-A410-63FB2BE97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46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BFA0D95-3BC5-4513-864E-32DF6961C304}" type="datetime1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3376A5F-1CF3-46C1-B333-185B19081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8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AE408B-A51B-4B39-9147-02DD40572326}" type="datetime1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B9DACB-1616-491D-B62F-6925144D0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34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724A51-C6FF-4955-BA24-67E364AD4673}" type="datetime1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872D88-87C3-4524-BDF9-11CAADA71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746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9545A32-DFE3-4259-9ABD-344469879CF0}" type="datetime1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9A5ACA-D00A-496B-839C-8A749E83A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8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1614-C54E-4F27-A204-A59CFCF0A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1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62F636-D7BD-4C1B-B9B0-91D5B31780DE}" type="datetime1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2C61A3-30F7-4034-A1B6-D7EB33C31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94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kart копия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171450"/>
            <a:ext cx="2735263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ый треугольник 2"/>
          <p:cNvSpPr/>
          <p:nvPr/>
        </p:nvSpPr>
        <p:spPr>
          <a:xfrm>
            <a:off x="8717604" y="6282317"/>
            <a:ext cx="293176" cy="40804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1169997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60648"/>
            <a:ext cx="8388424" cy="720080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  <a:lin ang="6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40568" y="6309320"/>
            <a:ext cx="8640960" cy="288032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388" y="188913"/>
            <a:ext cx="8785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6084094" y="3069432"/>
            <a:ext cx="57610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36512" y="404813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3"/>
          <p:cNvGrpSpPr>
            <a:grpSpLocks/>
          </p:cNvGrpSpPr>
          <p:nvPr userDrawn="1"/>
        </p:nvGrpSpPr>
        <p:grpSpPr bwMode="auto">
          <a:xfrm>
            <a:off x="8027988" y="5876925"/>
            <a:ext cx="1008062" cy="865188"/>
            <a:chOff x="6552220" y="4387127"/>
            <a:chExt cx="1260140" cy="1044638"/>
          </a:xfrm>
        </p:grpSpPr>
        <p:grpSp>
          <p:nvGrpSpPr>
            <p:cNvPr id="10" name="Группа 2"/>
            <p:cNvGrpSpPr>
              <a:grpSpLocks/>
            </p:cNvGrpSpPr>
            <p:nvPr/>
          </p:nvGrpSpPr>
          <p:grpSpPr bwMode="auto">
            <a:xfrm>
              <a:off x="6552220" y="4387127"/>
              <a:ext cx="1260140" cy="1044638"/>
              <a:chOff x="1232372" y="753342"/>
              <a:chExt cx="954113" cy="781103"/>
            </a:xfrm>
          </p:grpSpPr>
          <p:sp>
            <p:nvSpPr>
              <p:cNvPr id="13" name="Овал 12"/>
              <p:cNvSpPr/>
              <p:nvPr/>
            </p:nvSpPr>
            <p:spPr>
              <a:xfrm rot="10800000">
                <a:off x="1373611" y="777707"/>
                <a:ext cx="719717" cy="6492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Рисунок 13" descr="E:\!!!!WORK\Respublika tatarstan\prezentacia\0010.jpg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8281" t="14583" r="39063" b="59375"/>
              <a:stretch>
                <a:fillRect/>
              </a:stretch>
            </p:blipFill>
            <p:spPr bwMode="auto">
              <a:xfrm>
                <a:off x="1232372" y="753342"/>
                <a:ext cx="954113" cy="781103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815" y="4580347"/>
              <a:ext cx="871537" cy="79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ый треугольник 11"/>
            <p:cNvSpPr/>
            <p:nvPr userDrawn="1"/>
          </p:nvSpPr>
          <p:spPr>
            <a:xfrm>
              <a:off x="7452320" y="5085184"/>
              <a:ext cx="360040" cy="28803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5" name="Номер слайда 15"/>
          <p:cNvSpPr>
            <a:spLocks noGrp="1"/>
          </p:cNvSpPr>
          <p:nvPr>
            <p:ph type="sldNum" sz="quarter" idx="10"/>
          </p:nvPr>
        </p:nvSpPr>
        <p:spPr>
          <a:xfrm>
            <a:off x="7046913" y="652462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5D0B9AB0-80BA-42D8-A32E-25EF7DFC43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4227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kart копия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71450"/>
            <a:ext cx="2305051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ый треугольник 2"/>
          <p:cNvSpPr/>
          <p:nvPr/>
        </p:nvSpPr>
        <p:spPr>
          <a:xfrm>
            <a:off x="8717604" y="6282317"/>
            <a:ext cx="293176" cy="40804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1169997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820472" cy="720080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  <a:lin ang="6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40568" y="6453336"/>
            <a:ext cx="8640960" cy="288032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388" y="188913"/>
            <a:ext cx="8785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6084094" y="3069432"/>
            <a:ext cx="57610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36512" y="404813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8"/>
          <p:cNvGrpSpPr>
            <a:grpSpLocks/>
          </p:cNvGrpSpPr>
          <p:nvPr userDrawn="1"/>
        </p:nvGrpSpPr>
        <p:grpSpPr bwMode="auto">
          <a:xfrm>
            <a:off x="8027988" y="5949950"/>
            <a:ext cx="1008062" cy="863600"/>
            <a:chOff x="6552220" y="4387127"/>
            <a:chExt cx="1260140" cy="1044638"/>
          </a:xfrm>
        </p:grpSpPr>
        <p:grpSp>
          <p:nvGrpSpPr>
            <p:cNvPr id="10" name="Группа 14"/>
            <p:cNvGrpSpPr>
              <a:grpSpLocks/>
            </p:cNvGrpSpPr>
            <p:nvPr/>
          </p:nvGrpSpPr>
          <p:grpSpPr bwMode="auto">
            <a:xfrm>
              <a:off x="6552220" y="4387127"/>
              <a:ext cx="1260140" cy="1044638"/>
              <a:chOff x="1232372" y="753342"/>
              <a:chExt cx="954113" cy="781103"/>
            </a:xfrm>
          </p:grpSpPr>
          <p:sp>
            <p:nvSpPr>
              <p:cNvPr id="13" name="Овал 12"/>
              <p:cNvSpPr/>
              <p:nvPr/>
            </p:nvSpPr>
            <p:spPr>
              <a:xfrm rot="10800000">
                <a:off x="1373611" y="777752"/>
                <a:ext cx="719717" cy="649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Рисунок 13" descr="E:\!!!!WORK\Respublika tatarstan\prezentacia\0010.jpg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8281" t="14583" r="39063" b="59375"/>
              <a:stretch>
                <a:fillRect/>
              </a:stretch>
            </p:blipFill>
            <p:spPr bwMode="auto">
              <a:xfrm>
                <a:off x="1232372" y="753342"/>
                <a:ext cx="954113" cy="781103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815" y="4580347"/>
              <a:ext cx="871537" cy="79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ый треугольник 11"/>
            <p:cNvSpPr/>
            <p:nvPr userDrawn="1"/>
          </p:nvSpPr>
          <p:spPr>
            <a:xfrm>
              <a:off x="7452320" y="5085184"/>
              <a:ext cx="360040" cy="28803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5" name="Номер слайда 15"/>
          <p:cNvSpPr>
            <a:spLocks noGrp="1"/>
          </p:cNvSpPr>
          <p:nvPr>
            <p:ph type="sldNum" sz="quarter" idx="10"/>
          </p:nvPr>
        </p:nvSpPr>
        <p:spPr>
          <a:xfrm>
            <a:off x="7046913" y="652462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DF544E01-2F46-4969-BD42-594335588B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739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kart копия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71450"/>
            <a:ext cx="2305051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ый треугольник 2"/>
          <p:cNvSpPr/>
          <p:nvPr/>
        </p:nvSpPr>
        <p:spPr>
          <a:xfrm>
            <a:off x="8717604" y="6282317"/>
            <a:ext cx="293176" cy="40804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1169997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820472" cy="1080120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  <a:lin ang="6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40568" y="6453336"/>
            <a:ext cx="8640960" cy="288032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388" y="188913"/>
            <a:ext cx="8785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6084094" y="3069432"/>
            <a:ext cx="57610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36512" y="404813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8"/>
          <p:cNvGrpSpPr>
            <a:grpSpLocks/>
          </p:cNvGrpSpPr>
          <p:nvPr userDrawn="1"/>
        </p:nvGrpSpPr>
        <p:grpSpPr bwMode="auto">
          <a:xfrm>
            <a:off x="8027988" y="5949950"/>
            <a:ext cx="1008062" cy="863600"/>
            <a:chOff x="6552220" y="4387127"/>
            <a:chExt cx="1260140" cy="1044638"/>
          </a:xfrm>
        </p:grpSpPr>
        <p:grpSp>
          <p:nvGrpSpPr>
            <p:cNvPr id="10" name="Группа 14"/>
            <p:cNvGrpSpPr>
              <a:grpSpLocks/>
            </p:cNvGrpSpPr>
            <p:nvPr/>
          </p:nvGrpSpPr>
          <p:grpSpPr bwMode="auto">
            <a:xfrm>
              <a:off x="6552220" y="4387127"/>
              <a:ext cx="1260140" cy="1044638"/>
              <a:chOff x="1232372" y="753342"/>
              <a:chExt cx="954113" cy="781103"/>
            </a:xfrm>
          </p:grpSpPr>
          <p:sp>
            <p:nvSpPr>
              <p:cNvPr id="13" name="Овал 12"/>
              <p:cNvSpPr/>
              <p:nvPr/>
            </p:nvSpPr>
            <p:spPr>
              <a:xfrm rot="10800000">
                <a:off x="1373611" y="777752"/>
                <a:ext cx="719717" cy="649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Рисунок 13" descr="E:\!!!!WORK\Respublika tatarstan\prezentacia\0010.jpg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8281" t="14583" r="39063" b="59375"/>
              <a:stretch>
                <a:fillRect/>
              </a:stretch>
            </p:blipFill>
            <p:spPr bwMode="auto">
              <a:xfrm>
                <a:off x="1232372" y="753342"/>
                <a:ext cx="954113" cy="781103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815" y="4580347"/>
              <a:ext cx="871537" cy="79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ый треугольник 11"/>
            <p:cNvSpPr/>
            <p:nvPr userDrawn="1"/>
          </p:nvSpPr>
          <p:spPr>
            <a:xfrm>
              <a:off x="7452320" y="5085184"/>
              <a:ext cx="360040" cy="28803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5" name="Номер слайда 15"/>
          <p:cNvSpPr>
            <a:spLocks noGrp="1"/>
          </p:cNvSpPr>
          <p:nvPr>
            <p:ph type="sldNum" sz="quarter" idx="10"/>
          </p:nvPr>
        </p:nvSpPr>
        <p:spPr>
          <a:xfrm>
            <a:off x="7046913" y="652462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0EA15D4D-E858-4145-B5EF-F0BAE7983B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883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kart копия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71450"/>
            <a:ext cx="2305051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ый треугольник 2"/>
          <p:cNvSpPr/>
          <p:nvPr/>
        </p:nvSpPr>
        <p:spPr>
          <a:xfrm>
            <a:off x="8717604" y="6282317"/>
            <a:ext cx="293176" cy="40804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1169997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820472" cy="1440160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  <a:lin ang="6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40568" y="6453336"/>
            <a:ext cx="8640960" cy="288032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388" y="188913"/>
            <a:ext cx="8785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6084094" y="3069432"/>
            <a:ext cx="57610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36512" y="404813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8"/>
          <p:cNvGrpSpPr>
            <a:grpSpLocks/>
          </p:cNvGrpSpPr>
          <p:nvPr userDrawn="1"/>
        </p:nvGrpSpPr>
        <p:grpSpPr bwMode="auto">
          <a:xfrm>
            <a:off x="8027988" y="5949950"/>
            <a:ext cx="1008062" cy="863600"/>
            <a:chOff x="6552220" y="4387127"/>
            <a:chExt cx="1260140" cy="1044638"/>
          </a:xfrm>
        </p:grpSpPr>
        <p:grpSp>
          <p:nvGrpSpPr>
            <p:cNvPr id="10" name="Группа 14"/>
            <p:cNvGrpSpPr>
              <a:grpSpLocks/>
            </p:cNvGrpSpPr>
            <p:nvPr/>
          </p:nvGrpSpPr>
          <p:grpSpPr bwMode="auto">
            <a:xfrm>
              <a:off x="6552220" y="4387127"/>
              <a:ext cx="1260140" cy="1044638"/>
              <a:chOff x="1232372" y="753342"/>
              <a:chExt cx="954113" cy="781103"/>
            </a:xfrm>
          </p:grpSpPr>
          <p:sp>
            <p:nvSpPr>
              <p:cNvPr id="13" name="Овал 12"/>
              <p:cNvSpPr/>
              <p:nvPr/>
            </p:nvSpPr>
            <p:spPr>
              <a:xfrm rot="10800000">
                <a:off x="1373611" y="777752"/>
                <a:ext cx="719717" cy="649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Рисунок 13" descr="E:\!!!!WORK\Respublika tatarstan\prezentacia\0010.jpg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8281" t="14583" r="39063" b="59375"/>
              <a:stretch>
                <a:fillRect/>
              </a:stretch>
            </p:blipFill>
            <p:spPr bwMode="auto">
              <a:xfrm>
                <a:off x="1232372" y="753342"/>
                <a:ext cx="954113" cy="781103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815" y="4580347"/>
              <a:ext cx="871537" cy="79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ый треугольник 11"/>
            <p:cNvSpPr/>
            <p:nvPr userDrawn="1"/>
          </p:nvSpPr>
          <p:spPr>
            <a:xfrm>
              <a:off x="7452320" y="5085184"/>
              <a:ext cx="360040" cy="28803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5" name="Номер слайда 15"/>
          <p:cNvSpPr>
            <a:spLocks noGrp="1"/>
          </p:cNvSpPr>
          <p:nvPr>
            <p:ph type="sldNum" sz="quarter" idx="10"/>
          </p:nvPr>
        </p:nvSpPr>
        <p:spPr>
          <a:xfrm>
            <a:off x="7046913" y="652462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01D32294-B182-4EE9-B33D-D50462C4E5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949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>
            <a:off x="8717604" y="6282317"/>
            <a:ext cx="293176" cy="40804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1169997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820472" cy="720080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  <a:lin ang="6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40568" y="6453336"/>
            <a:ext cx="8640960" cy="288032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388" y="188913"/>
            <a:ext cx="878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6084094" y="3069432"/>
            <a:ext cx="57610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-36512" y="404813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8"/>
          <p:cNvGrpSpPr>
            <a:grpSpLocks/>
          </p:cNvGrpSpPr>
          <p:nvPr userDrawn="1"/>
        </p:nvGrpSpPr>
        <p:grpSpPr bwMode="auto">
          <a:xfrm>
            <a:off x="8027988" y="5949950"/>
            <a:ext cx="1008062" cy="863600"/>
            <a:chOff x="6552220" y="4387127"/>
            <a:chExt cx="1260140" cy="1044638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6552220" y="4387127"/>
              <a:ext cx="1260140" cy="1044638"/>
              <a:chOff x="1232372" y="753342"/>
              <a:chExt cx="954113" cy="781103"/>
            </a:xfrm>
          </p:grpSpPr>
          <p:sp>
            <p:nvSpPr>
              <p:cNvPr id="12" name="Овал 11"/>
              <p:cNvSpPr/>
              <p:nvPr/>
            </p:nvSpPr>
            <p:spPr>
              <a:xfrm rot="10800000">
                <a:off x="1373611" y="777752"/>
                <a:ext cx="719717" cy="649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Рисунок 12" descr="E:\!!!!WORK\Respublika tatarstan\prezentacia\0010.jpg"/>
              <p:cNvPicPr/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8281" t="14583" r="39063" b="59375"/>
              <a:stretch>
                <a:fillRect/>
              </a:stretch>
            </p:blipFill>
            <p:spPr bwMode="auto">
              <a:xfrm>
                <a:off x="1232372" y="753342"/>
                <a:ext cx="954113" cy="781103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815" y="4580347"/>
              <a:ext cx="871537" cy="79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ый треугольник 10"/>
            <p:cNvSpPr/>
            <p:nvPr userDrawn="1"/>
          </p:nvSpPr>
          <p:spPr>
            <a:xfrm>
              <a:off x="7452320" y="5085184"/>
              <a:ext cx="360040" cy="28803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" name="Прямоугольник 13"/>
          <p:cNvSpPr/>
          <p:nvPr userDrawn="1"/>
        </p:nvSpPr>
        <p:spPr>
          <a:xfrm>
            <a:off x="0" y="3429000"/>
            <a:ext cx="8892480" cy="576064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Содержимое 3" descr="kart копия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2303463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0"/>
          </p:nvPr>
        </p:nvSpPr>
        <p:spPr>
          <a:xfrm>
            <a:off x="7046913" y="652462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872A407F-EDF3-4C8F-B569-4CA2B7BDDB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517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>
            <a:off x="8717604" y="6282317"/>
            <a:ext cx="293176" cy="40804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1169997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820472" cy="720080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  <a:lin ang="6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40568" y="6453336"/>
            <a:ext cx="8640960" cy="288032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388" y="188913"/>
            <a:ext cx="8785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6084094" y="3069432"/>
            <a:ext cx="57610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-36512" y="404813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8"/>
          <p:cNvGrpSpPr>
            <a:grpSpLocks/>
          </p:cNvGrpSpPr>
          <p:nvPr userDrawn="1"/>
        </p:nvGrpSpPr>
        <p:grpSpPr bwMode="auto">
          <a:xfrm>
            <a:off x="8027988" y="5949950"/>
            <a:ext cx="1008062" cy="863600"/>
            <a:chOff x="6552220" y="4387127"/>
            <a:chExt cx="1260140" cy="1044638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6552220" y="4387127"/>
              <a:ext cx="1260140" cy="1044638"/>
              <a:chOff x="1232372" y="753342"/>
              <a:chExt cx="954113" cy="781103"/>
            </a:xfrm>
          </p:grpSpPr>
          <p:sp>
            <p:nvSpPr>
              <p:cNvPr id="12" name="Овал 11"/>
              <p:cNvSpPr/>
              <p:nvPr/>
            </p:nvSpPr>
            <p:spPr>
              <a:xfrm rot="10800000">
                <a:off x="1373611" y="777752"/>
                <a:ext cx="719717" cy="649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Рисунок 12" descr="E:\!!!!WORK\Respublika tatarstan\prezentacia\0010.jpg"/>
              <p:cNvPicPr/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8281" t="14583" r="39063" b="59375"/>
              <a:stretch>
                <a:fillRect/>
              </a:stretch>
            </p:blipFill>
            <p:spPr bwMode="auto">
              <a:xfrm>
                <a:off x="1232372" y="753342"/>
                <a:ext cx="954113" cy="781103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815" y="4580347"/>
              <a:ext cx="871537" cy="79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ый треугольник 10"/>
            <p:cNvSpPr/>
            <p:nvPr userDrawn="1"/>
          </p:nvSpPr>
          <p:spPr>
            <a:xfrm>
              <a:off x="7452320" y="5085184"/>
              <a:ext cx="360040" cy="28803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" name="Прямоугольник 13"/>
          <p:cNvSpPr/>
          <p:nvPr userDrawn="1"/>
        </p:nvSpPr>
        <p:spPr>
          <a:xfrm>
            <a:off x="0" y="3717032"/>
            <a:ext cx="8892480" cy="576064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Содержимое 3" descr="kart копия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2303463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0"/>
          </p:nvPr>
        </p:nvSpPr>
        <p:spPr>
          <a:xfrm>
            <a:off x="7046913" y="652462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539FA71A-6E7F-44C1-88E6-3F4613D287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269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kart_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2484438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rot="5400000">
            <a:off x="-36512" y="404813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-107950" y="188913"/>
            <a:ext cx="1008063" cy="863600"/>
            <a:chOff x="1232372" y="753342"/>
            <a:chExt cx="954113" cy="781103"/>
          </a:xfrm>
        </p:grpSpPr>
        <p:sp>
          <p:nvSpPr>
            <p:cNvPr id="5" name="Овал 4"/>
            <p:cNvSpPr/>
            <p:nvPr/>
          </p:nvSpPr>
          <p:spPr>
            <a:xfrm rot="10800000">
              <a:off x="1373611" y="777751"/>
              <a:ext cx="719717" cy="6490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Рисунок 5" descr="E:\!!!!WORK\Respublika tatarstan\prezentacia\0010.jpg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281" t="14583" r="39063" b="59375"/>
            <a:stretch>
              <a:fillRect/>
            </a:stretch>
          </p:blipFill>
          <p:spPr bwMode="auto">
            <a:xfrm>
              <a:off x="1232372" y="753342"/>
              <a:ext cx="954113" cy="781103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ый треугольник 6"/>
          <p:cNvSpPr/>
          <p:nvPr/>
        </p:nvSpPr>
        <p:spPr>
          <a:xfrm>
            <a:off x="8717604" y="6282317"/>
            <a:ext cx="293176" cy="40804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1169997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60648"/>
            <a:ext cx="8316416" cy="720080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  <a:lin ang="6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80528" y="6453336"/>
            <a:ext cx="8640960" cy="288032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388" y="188913"/>
            <a:ext cx="8785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6084094" y="3069432"/>
            <a:ext cx="57610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6"/>
          <p:cNvGrpSpPr>
            <a:grpSpLocks/>
          </p:cNvGrpSpPr>
          <p:nvPr userDrawn="1"/>
        </p:nvGrpSpPr>
        <p:grpSpPr bwMode="auto">
          <a:xfrm>
            <a:off x="8281988" y="6084888"/>
            <a:ext cx="754062" cy="657225"/>
            <a:chOff x="7561580" y="5245010"/>
            <a:chExt cx="754836" cy="655840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580" y="5245010"/>
              <a:ext cx="697230" cy="65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ый треугольник 13"/>
            <p:cNvSpPr/>
            <p:nvPr userDrawn="1"/>
          </p:nvSpPr>
          <p:spPr>
            <a:xfrm>
              <a:off x="8028384" y="5662598"/>
              <a:ext cx="288032" cy="23825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5" name="Номер слайда 15"/>
          <p:cNvSpPr>
            <a:spLocks noGrp="1"/>
          </p:cNvSpPr>
          <p:nvPr>
            <p:ph type="sldNum" sz="quarter" idx="10"/>
          </p:nvPr>
        </p:nvSpPr>
        <p:spPr>
          <a:xfrm>
            <a:off x="7046913" y="652462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CD4FB3D5-BC5C-441B-B5C6-9A4125FA48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867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748464" cy="792088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  <a:lin ang="6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 userDrawn="1"/>
        </p:nvSpPr>
        <p:spPr>
          <a:xfrm rot="11735716">
            <a:off x="52388" y="317500"/>
            <a:ext cx="760412" cy="7508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Содержимое 4" descr="kart_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2484438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-36512" y="404813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"/>
          <p:cNvGrpSpPr>
            <a:grpSpLocks/>
          </p:cNvGrpSpPr>
          <p:nvPr/>
        </p:nvGrpSpPr>
        <p:grpSpPr bwMode="auto">
          <a:xfrm>
            <a:off x="-107950" y="260350"/>
            <a:ext cx="1008063" cy="865188"/>
            <a:chOff x="1232372" y="753342"/>
            <a:chExt cx="954113" cy="781103"/>
          </a:xfrm>
        </p:grpSpPr>
        <p:sp>
          <p:nvSpPr>
            <p:cNvPr id="7" name="Овал 6"/>
            <p:cNvSpPr/>
            <p:nvPr/>
          </p:nvSpPr>
          <p:spPr>
            <a:xfrm rot="10800000">
              <a:off x="1373611" y="777707"/>
              <a:ext cx="719717" cy="6492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8" name="Рисунок 7" descr="E:\!!!!WORK\Respublika tatarstan\prezentacia\0010.jpg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281" t="14583" r="39063" b="59375"/>
            <a:stretch>
              <a:fillRect/>
            </a:stretch>
          </p:blipFill>
          <p:spPr bwMode="auto">
            <a:xfrm>
              <a:off x="1232372" y="753342"/>
              <a:ext cx="954113" cy="781103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ый треугольник 8"/>
          <p:cNvSpPr/>
          <p:nvPr/>
        </p:nvSpPr>
        <p:spPr>
          <a:xfrm>
            <a:off x="8717604" y="6282317"/>
            <a:ext cx="293176" cy="40804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1169997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80528" y="6453336"/>
            <a:ext cx="8640960" cy="288032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</a:gradFill>
          <a:ln>
            <a:noFill/>
          </a:ln>
          <a:scene3d>
            <a:camera prst="perspectiveRelaxed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9388" y="188913"/>
            <a:ext cx="8785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084094" y="3069432"/>
            <a:ext cx="57610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5"/>
          <p:cNvGrpSpPr>
            <a:grpSpLocks/>
          </p:cNvGrpSpPr>
          <p:nvPr userDrawn="1"/>
        </p:nvGrpSpPr>
        <p:grpSpPr bwMode="auto">
          <a:xfrm>
            <a:off x="8281988" y="6084888"/>
            <a:ext cx="754062" cy="657225"/>
            <a:chOff x="7561580" y="5245010"/>
            <a:chExt cx="754836" cy="655840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580" y="5245010"/>
              <a:ext cx="697230" cy="65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ый треугольник 14"/>
            <p:cNvSpPr/>
            <p:nvPr userDrawn="1"/>
          </p:nvSpPr>
          <p:spPr>
            <a:xfrm>
              <a:off x="8028384" y="5662598"/>
              <a:ext cx="288032" cy="23825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6" name="Номер слайда 15"/>
          <p:cNvSpPr>
            <a:spLocks noGrp="1"/>
          </p:cNvSpPr>
          <p:nvPr>
            <p:ph type="sldNum" sz="quarter" idx="10"/>
          </p:nvPr>
        </p:nvSpPr>
        <p:spPr>
          <a:xfrm>
            <a:off x="7046913" y="652462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9770D32E-A9B8-427C-A9FF-BE4FCE11C2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640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-36512" y="404813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Содержимое 4" descr="kart_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2484438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2"/>
          <p:cNvGrpSpPr>
            <a:grpSpLocks/>
          </p:cNvGrpSpPr>
          <p:nvPr/>
        </p:nvGrpSpPr>
        <p:grpSpPr bwMode="auto">
          <a:xfrm>
            <a:off x="-107950" y="188913"/>
            <a:ext cx="1008063" cy="863600"/>
            <a:chOff x="1232372" y="753342"/>
            <a:chExt cx="954113" cy="781103"/>
          </a:xfrm>
        </p:grpSpPr>
        <p:sp>
          <p:nvSpPr>
            <p:cNvPr id="5" name="Овал 4"/>
            <p:cNvSpPr/>
            <p:nvPr/>
          </p:nvSpPr>
          <p:spPr>
            <a:xfrm rot="10800000">
              <a:off x="1373611" y="777751"/>
              <a:ext cx="719717" cy="6490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Рисунок 5" descr="E:\!!!!WORK\Respublika tatarstan\prezentacia\0010.jpg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281" t="14583" r="39063" b="59375"/>
            <a:stretch>
              <a:fillRect/>
            </a:stretch>
          </p:blipFill>
          <p:spPr bwMode="auto">
            <a:xfrm>
              <a:off x="1232372" y="753342"/>
              <a:ext cx="954113" cy="781103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 descr="C:\Documents and Settings\chernositova\Мои документы\Мои рисунки\Организатор клипов (Microsoft)\map_rus.gif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5576" y="1700808"/>
            <a:ext cx="83884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ый треугольник 7"/>
          <p:cNvSpPr/>
          <p:nvPr/>
        </p:nvSpPr>
        <p:spPr>
          <a:xfrm>
            <a:off x="8717604" y="6282317"/>
            <a:ext cx="293176" cy="40804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1169997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60648"/>
            <a:ext cx="8388424" cy="1440160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  <a:lin ang="6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80528" y="6453336"/>
            <a:ext cx="8640960" cy="288032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9388" y="188913"/>
            <a:ext cx="8785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084094" y="3069432"/>
            <a:ext cx="57610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5"/>
          <p:cNvGrpSpPr>
            <a:grpSpLocks/>
          </p:cNvGrpSpPr>
          <p:nvPr userDrawn="1"/>
        </p:nvGrpSpPr>
        <p:grpSpPr bwMode="auto">
          <a:xfrm>
            <a:off x="8281988" y="6084888"/>
            <a:ext cx="754062" cy="657225"/>
            <a:chOff x="7561580" y="5245010"/>
            <a:chExt cx="754836" cy="655840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580" y="5245010"/>
              <a:ext cx="697230" cy="65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ый треугольник 14"/>
            <p:cNvSpPr/>
            <p:nvPr userDrawn="1"/>
          </p:nvSpPr>
          <p:spPr>
            <a:xfrm>
              <a:off x="8028384" y="5662598"/>
              <a:ext cx="288032" cy="23825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6" name="Номер слайда 15"/>
          <p:cNvSpPr>
            <a:spLocks noGrp="1"/>
          </p:cNvSpPr>
          <p:nvPr>
            <p:ph type="sldNum" sz="quarter" idx="10"/>
          </p:nvPr>
        </p:nvSpPr>
        <p:spPr>
          <a:xfrm>
            <a:off x="7046913" y="652462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5FA5612E-39B2-4499-9F9F-FAC4A39D8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37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CD5A1-818F-4E92-A710-A4BE6BF7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540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kart_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2484438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ый треугольник 2"/>
          <p:cNvSpPr/>
          <p:nvPr/>
        </p:nvSpPr>
        <p:spPr>
          <a:xfrm>
            <a:off x="8717604" y="6282317"/>
            <a:ext cx="293176" cy="40804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1169997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0648"/>
            <a:ext cx="8316416" cy="936104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  <a:lin ang="6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6453336"/>
            <a:ext cx="8640960" cy="288032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388" y="188913"/>
            <a:ext cx="878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6084094" y="3069432"/>
            <a:ext cx="5761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36512" y="404813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2"/>
          <p:cNvGrpSpPr>
            <a:grpSpLocks/>
          </p:cNvGrpSpPr>
          <p:nvPr/>
        </p:nvGrpSpPr>
        <p:grpSpPr bwMode="auto">
          <a:xfrm>
            <a:off x="-107950" y="188913"/>
            <a:ext cx="1008063" cy="863600"/>
            <a:chOff x="1232372" y="753342"/>
            <a:chExt cx="954113" cy="781103"/>
          </a:xfrm>
        </p:grpSpPr>
        <p:sp>
          <p:nvSpPr>
            <p:cNvPr id="10" name="Овал 9"/>
            <p:cNvSpPr/>
            <p:nvPr/>
          </p:nvSpPr>
          <p:spPr>
            <a:xfrm rot="10800000">
              <a:off x="1373611" y="777751"/>
              <a:ext cx="719717" cy="6490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1" name="Рисунок 10" descr="E:\!!!!WORK\Respublika tatarstan\prezentacia\0010.jpg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281" t="14583" r="39063" b="59375"/>
            <a:stretch>
              <a:fillRect/>
            </a:stretch>
          </p:blipFill>
          <p:spPr bwMode="auto">
            <a:xfrm>
              <a:off x="1232372" y="753342"/>
              <a:ext cx="954113" cy="781103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Группа 15"/>
          <p:cNvGrpSpPr>
            <a:grpSpLocks/>
          </p:cNvGrpSpPr>
          <p:nvPr userDrawn="1"/>
        </p:nvGrpSpPr>
        <p:grpSpPr bwMode="auto">
          <a:xfrm>
            <a:off x="8281988" y="6084888"/>
            <a:ext cx="754062" cy="657225"/>
            <a:chOff x="7561580" y="5245010"/>
            <a:chExt cx="754836" cy="655840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580" y="5245010"/>
              <a:ext cx="697230" cy="65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ый треугольник 13"/>
            <p:cNvSpPr/>
            <p:nvPr userDrawn="1"/>
          </p:nvSpPr>
          <p:spPr>
            <a:xfrm>
              <a:off x="8028384" y="5662598"/>
              <a:ext cx="288032" cy="23825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5" name="Номер слайда 15"/>
          <p:cNvSpPr>
            <a:spLocks noGrp="1"/>
          </p:cNvSpPr>
          <p:nvPr>
            <p:ph type="sldNum" sz="quarter" idx="10"/>
          </p:nvPr>
        </p:nvSpPr>
        <p:spPr>
          <a:xfrm>
            <a:off x="7046913" y="652462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384DC734-9926-409D-9DF0-45EC9EE343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811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kart_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2484438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ый треугольник 2"/>
          <p:cNvSpPr/>
          <p:nvPr/>
        </p:nvSpPr>
        <p:spPr>
          <a:xfrm>
            <a:off x="8717604" y="6282317"/>
            <a:ext cx="293176" cy="40804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1169997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0648"/>
            <a:ext cx="8316416" cy="1296144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  <a:lin ang="6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6453336"/>
            <a:ext cx="8640960" cy="288032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388" y="188913"/>
            <a:ext cx="878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6084094" y="3069432"/>
            <a:ext cx="5761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36512" y="404813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2"/>
          <p:cNvGrpSpPr>
            <a:grpSpLocks/>
          </p:cNvGrpSpPr>
          <p:nvPr/>
        </p:nvGrpSpPr>
        <p:grpSpPr bwMode="auto">
          <a:xfrm>
            <a:off x="-107950" y="188913"/>
            <a:ext cx="1008063" cy="863600"/>
            <a:chOff x="1232372" y="753342"/>
            <a:chExt cx="954113" cy="781103"/>
          </a:xfrm>
        </p:grpSpPr>
        <p:sp>
          <p:nvSpPr>
            <p:cNvPr id="10" name="Овал 9"/>
            <p:cNvSpPr/>
            <p:nvPr/>
          </p:nvSpPr>
          <p:spPr>
            <a:xfrm rot="10800000">
              <a:off x="1373611" y="777751"/>
              <a:ext cx="719717" cy="6490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1" name="Рисунок 10" descr="E:\!!!!WORK\Respublika tatarstan\prezentacia\0010.jpg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281" t="14583" r="39063" b="59375"/>
            <a:stretch>
              <a:fillRect/>
            </a:stretch>
          </p:blipFill>
          <p:spPr bwMode="auto">
            <a:xfrm>
              <a:off x="1232372" y="753342"/>
              <a:ext cx="954113" cy="781103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Группа 15"/>
          <p:cNvGrpSpPr>
            <a:grpSpLocks/>
          </p:cNvGrpSpPr>
          <p:nvPr userDrawn="1"/>
        </p:nvGrpSpPr>
        <p:grpSpPr bwMode="auto">
          <a:xfrm>
            <a:off x="8281988" y="6084888"/>
            <a:ext cx="754062" cy="657225"/>
            <a:chOff x="7561580" y="5245010"/>
            <a:chExt cx="754836" cy="655840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580" y="5245010"/>
              <a:ext cx="697230" cy="65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ый треугольник 13"/>
            <p:cNvSpPr/>
            <p:nvPr userDrawn="1"/>
          </p:nvSpPr>
          <p:spPr>
            <a:xfrm>
              <a:off x="8028384" y="5662598"/>
              <a:ext cx="288032" cy="23825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10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5" name="Номер слайда 15"/>
          <p:cNvSpPr>
            <a:spLocks noGrp="1"/>
          </p:cNvSpPr>
          <p:nvPr>
            <p:ph type="sldNum" sz="quarter" idx="10"/>
          </p:nvPr>
        </p:nvSpPr>
        <p:spPr>
          <a:xfrm>
            <a:off x="7046913" y="652462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1964F7C6-CEF0-4273-BD66-B161E6B455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817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!!!!WORK\Respublika tatarstan\prezentacia\0010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281" t="14583" r="39063" b="59375"/>
          <a:stretch>
            <a:fillRect/>
          </a:stretch>
        </p:blipFill>
        <p:spPr bwMode="auto">
          <a:xfrm>
            <a:off x="107504" y="188640"/>
            <a:ext cx="1008112" cy="8640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kart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2303463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916832"/>
            <a:ext cx="8820472" cy="2592288"/>
          </a:xfrm>
          <a:prstGeom prst="rect">
            <a:avLst/>
          </a:prstGeom>
          <a:gradFill>
            <a:gsLst>
              <a:gs pos="0">
                <a:srgbClr val="044C36">
                  <a:alpha val="5000"/>
                </a:srgbClr>
              </a:gs>
              <a:gs pos="50000">
                <a:srgbClr val="044C36">
                  <a:alpha val="32000"/>
                </a:srgbClr>
              </a:gs>
              <a:gs pos="100000">
                <a:srgbClr val="044C36">
                  <a:alpha val="34000"/>
                </a:srgbClr>
              </a:gs>
            </a:gsLst>
            <a:lin ang="6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388" y="188913"/>
            <a:ext cx="8785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6372225" y="2781301"/>
            <a:ext cx="5184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-36512" y="404813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411788"/>
            <a:ext cx="13462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323850" y="6669088"/>
            <a:ext cx="77041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rot="5400000" flipH="1" flipV="1">
            <a:off x="107950" y="6453188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384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8977C5-247B-4127-9D69-250E9DFBA9BE}" type="datetime1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86BEBDA-A18A-4A4E-B1E2-3EE34E7C4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145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AA1001F-C825-4591-B389-B5B8E3F3552D}" type="datetime1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F14AD1-CA3C-4140-BD82-380CCDDF6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69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4FA26EB-9996-441F-B0E7-E044DCBC409E}" type="datetime1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E43494-3A8A-44DD-82FD-AEACBD773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787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Nastya\Pictures\Госсиволика\Снимок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1196752"/>
            <a:ext cx="1008112" cy="659735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7" descr="C:\Users\Nastya\Pictures\Госсиволика\Снимок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432048"/>
            <a:ext cx="1008112" cy="659735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8DD052-B1B6-48B7-969C-55AF555295B3}" type="datetime1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A115A7-9C44-4B97-A30D-44F948743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76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/>
          <p:cNvSpPr/>
          <p:nvPr/>
        </p:nvSpPr>
        <p:spPr bwMode="gray">
          <a:xfrm>
            <a:off x="8242204" y="6143644"/>
            <a:ext cx="758952" cy="758952"/>
          </a:xfrm>
          <a:prstGeom prst="ellipse">
            <a:avLst/>
          </a:prstGeom>
          <a:gradFill flip="none" rotWithShape="1">
            <a:gsLst>
              <a:gs pos="32000">
                <a:srgbClr val="BCEEBC"/>
              </a:gs>
              <a:gs pos="55000">
                <a:schemeClr val="bg1"/>
              </a:gs>
              <a:gs pos="7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7"/>
          <p:cNvSpPr/>
          <p:nvPr/>
        </p:nvSpPr>
        <p:spPr bwMode="gray">
          <a:xfrm>
            <a:off x="8434388" y="6334125"/>
            <a:ext cx="384175" cy="38258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8"/>
          <p:cNvSpPr/>
          <p:nvPr userDrawn="1"/>
        </p:nvSpPr>
        <p:spPr bwMode="gray">
          <a:xfrm>
            <a:off x="284163" y="785813"/>
            <a:ext cx="995362" cy="99695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8BD698-A466-47A4-9C1A-6C625C922FAA}" type="datetimeFigureOut">
              <a:rPr lang="en-US"/>
              <a:pPr>
                <a:defRPr/>
              </a:pPr>
              <a:t>11/8/2011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A209EEA-A86F-4A8E-8E52-7A9F7BA17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631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7"/>
          <p:cNvGrpSpPr>
            <a:grpSpLocks/>
          </p:cNvGrpSpPr>
          <p:nvPr userDrawn="1"/>
        </p:nvGrpSpPr>
        <p:grpSpPr bwMode="auto">
          <a:xfrm>
            <a:off x="0" y="0"/>
            <a:ext cx="900113" cy="720725"/>
            <a:chOff x="1259632" y="764704"/>
            <a:chExt cx="899592" cy="720080"/>
          </a:xfrm>
        </p:grpSpPr>
        <p:sp>
          <p:nvSpPr>
            <p:cNvPr id="5" name="Овал 4"/>
            <p:cNvSpPr/>
            <p:nvPr userDrawn="1"/>
          </p:nvSpPr>
          <p:spPr>
            <a:xfrm rot="10800000">
              <a:off x="1372280" y="777393"/>
              <a:ext cx="720308" cy="6487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Рисунок 9" descr="E:\!!!!WORK\Respublika tatarstan\prezentacia\0010.jp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81" t="14583" r="39063" b="59375"/>
            <a:stretch>
              <a:fillRect/>
            </a:stretch>
          </p:blipFill>
          <p:spPr bwMode="auto">
            <a:xfrm>
              <a:off x="1259632" y="764704"/>
              <a:ext cx="899592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Прямая соединительная линия 6"/>
          <p:cNvCxnSpPr/>
          <p:nvPr userDrawn="1"/>
        </p:nvCxnSpPr>
        <p:spPr>
          <a:xfrm>
            <a:off x="755650" y="981075"/>
            <a:ext cx="7200900" cy="0"/>
          </a:xfrm>
          <a:prstGeom prst="line">
            <a:avLst/>
          </a:prstGeom>
          <a:ln w="34925">
            <a:solidFill>
              <a:srgbClr val="F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-747713"/>
            <a:ext cx="1743075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600" b="1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70A8A2-43DD-46B5-B344-342C25EFACC0}" type="datetime1">
              <a:rPr lang="ru-RU"/>
              <a:pPr>
                <a:defRPr/>
              </a:pPr>
              <a:t>08.11.2011</a:t>
            </a:fld>
            <a:endParaRPr lang="ru-RU" dirty="0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2CAABB-2DFD-4B7C-9DBC-D36D6EF039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39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38B07-8AFA-4ACE-947F-5A2DC6B5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7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lang="en-US" sz="4400" b="1" kern="1200" cap="none" spc="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8B83-D410-43CB-B501-27121BB816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7982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236E-FC02-4BFA-A99D-BE802869E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572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/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7F28D-E222-4181-AF1B-695FE37D6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410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36B70-46A7-4AB6-8BD8-BB9E39B3A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606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53A07-8084-4E3C-8C18-6173797A5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183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lang="en-US" sz="4400" b="1" kern="1200" cap="none" spc="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CF6F-4B5B-458A-835B-BD68CBBEAC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9717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6F4C-667D-4A73-956F-4A965DC19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191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CABDA-0CC6-4E26-B1FC-42D73C04E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006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/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ABBC-DEF9-49BD-9D0D-7FB8F0F30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11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1AE5-5A44-4E6A-BDC3-B832F06D8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351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DAE0-20C1-4DE1-A14C-11F2A3D78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9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0ABE4-27EF-4F61-A511-8E6516BA0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1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2780-5FA4-4AA1-B414-20C4C1300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1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/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9297F-3328-4D62-85DF-98E48C7B4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8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71438"/>
            <a:ext cx="8696325" cy="246856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2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6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00" y="6492875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D3A1B88-E80C-4AB3-8914-632405BE1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6" r:id="rId1"/>
    <p:sldLayoutId id="2147485297" r:id="rId2"/>
    <p:sldLayoutId id="2147485298" r:id="rId3"/>
    <p:sldLayoutId id="2147485299" r:id="rId4"/>
    <p:sldLayoutId id="2147485300" r:id="rId5"/>
    <p:sldLayoutId id="2147485301" r:id="rId6"/>
    <p:sldLayoutId id="2147485302" r:id="rId7"/>
    <p:sldLayoutId id="2147485303" r:id="rId8"/>
    <p:sldLayoutId id="2147485304" r:id="rId9"/>
    <p:sldLayoutId id="2147485305" r:id="rId10"/>
    <p:sldLayoutId id="21474853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b="1" kern="1200" dirty="0">
          <a:ln w="11430"/>
          <a:solidFill>
            <a:srgbClr val="8FB5E5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FB5E5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FB5E5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FB5E5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FB5E5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C0A7D69-BDFB-44E3-8BE7-00DFC770C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5" r:id="rId1"/>
    <p:sldLayoutId id="2147485307" r:id="rId2"/>
    <p:sldLayoutId id="2147485276" r:id="rId3"/>
    <p:sldLayoutId id="2147485277" r:id="rId4"/>
    <p:sldLayoutId id="2147485278" r:id="rId5"/>
    <p:sldLayoutId id="2147485279" r:id="rId6"/>
    <p:sldLayoutId id="2147485280" r:id="rId7"/>
    <p:sldLayoutId id="2147485281" r:id="rId8"/>
    <p:sldLayoutId id="2147485282" r:id="rId9"/>
    <p:sldLayoutId id="2147485283" r:id="rId10"/>
    <p:sldLayoutId id="21474852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10E987D-97CD-4329-AF58-2A04E3B6D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5" r:id="rId1"/>
    <p:sldLayoutId id="2147485286" r:id="rId2"/>
    <p:sldLayoutId id="2147485287" r:id="rId3"/>
    <p:sldLayoutId id="2147485288" r:id="rId4"/>
    <p:sldLayoutId id="2147485289" r:id="rId5"/>
    <p:sldLayoutId id="2147485290" r:id="rId6"/>
    <p:sldLayoutId id="2147485291" r:id="rId7"/>
    <p:sldLayoutId id="2147485292" r:id="rId8"/>
    <p:sldLayoutId id="2147485293" r:id="rId9"/>
    <p:sldLayoutId id="2147485294" r:id="rId10"/>
    <p:sldLayoutId id="21474852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B879777-E5AC-47C5-A171-9474038C7359}" type="datetime1">
              <a:rPr lang="ru-RU"/>
              <a:pPr>
                <a:defRPr/>
              </a:pPr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BD7E9DF-A7C1-4ACE-902D-6EE622E78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8" r:id="rId1"/>
    <p:sldLayoutId id="2147485309" r:id="rId2"/>
    <p:sldLayoutId id="2147485310" r:id="rId3"/>
    <p:sldLayoutId id="2147485311" r:id="rId4"/>
    <p:sldLayoutId id="2147485312" r:id="rId5"/>
    <p:sldLayoutId id="2147485313" r:id="rId6"/>
    <p:sldLayoutId id="2147485314" r:id="rId7"/>
    <p:sldLayoutId id="2147485315" r:id="rId8"/>
    <p:sldLayoutId id="2147485316" r:id="rId9"/>
    <p:sldLayoutId id="2147485317" r:id="rId10"/>
    <p:sldLayoutId id="2147485318" r:id="rId11"/>
    <p:sldLayoutId id="2147485319" r:id="rId12"/>
    <p:sldLayoutId id="2147485320" r:id="rId13"/>
    <p:sldLayoutId id="2147485321" r:id="rId14"/>
    <p:sldLayoutId id="2147485322" r:id="rId15"/>
    <p:sldLayoutId id="2147485323" r:id="rId16"/>
    <p:sldLayoutId id="2147485324" r:id="rId17"/>
    <p:sldLayoutId id="2147485325" r:id="rId18"/>
    <p:sldLayoutId id="2147485326" r:id="rId19"/>
    <p:sldLayoutId id="2147485327" r:id="rId20"/>
    <p:sldLayoutId id="2147485328" r:id="rId21"/>
    <p:sldLayoutId id="2147485329" r:id="rId22"/>
    <p:sldLayoutId id="2147485330" r:id="rId23"/>
    <p:sldLayoutId id="2147485331" r:id="rId24"/>
    <p:sldLayoutId id="2147485332" r:id="rId2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71438"/>
            <a:ext cx="8696325" cy="246856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123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5128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5132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700" y="6492875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73E87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D48F2F2-2D5E-48FC-A997-5588F3C8E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  <p:sldLayoutId id="2147485335" r:id="rId3"/>
    <p:sldLayoutId id="2147485336" r:id="rId4"/>
    <p:sldLayoutId id="2147485337" r:id="rId5"/>
    <p:sldLayoutId id="2147485338" r:id="rId6"/>
    <p:sldLayoutId id="2147485339" r:id="rId7"/>
    <p:sldLayoutId id="2147485340" r:id="rId8"/>
    <p:sldLayoutId id="2147485341" r:id="rId9"/>
    <p:sldLayoutId id="2147485342" r:id="rId10"/>
    <p:sldLayoutId id="21474853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b="1" kern="1200" dirty="0">
          <a:ln w="11430"/>
          <a:solidFill>
            <a:srgbClr val="8FB5E5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FB5E5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FB5E5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FB5E5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FB5E5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_____Microsoft_Excel_97-2003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71625" y="0"/>
            <a:ext cx="7429500" cy="4214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2263" y="312738"/>
            <a:ext cx="88217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Министерство промышленности и торговли </a:t>
            </a:r>
            <a:br>
              <a:rPr lang="ru-RU" sz="2400" b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Республики Татарстан 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8813" y="5084763"/>
            <a:ext cx="6315595" cy="49371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spc="150" dirty="0" smtClean="0"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Зарипов Равиль Хамматович</a:t>
            </a:r>
          </a:p>
        </p:txBody>
      </p:sp>
      <p:pic>
        <p:nvPicPr>
          <p:cNvPr id="55301" name="Picture 3" descr="C:\Documents and Settings\Murlatova_KG\Мои документы\Мои рисунки\Татарстан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92906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6"/>
          <p:cNvSpPr txBox="1">
            <a:spLocks noChangeArrowheads="1"/>
          </p:cNvSpPr>
          <p:nvPr/>
        </p:nvSpPr>
        <p:spPr bwMode="auto">
          <a:xfrm>
            <a:off x="1811338" y="4005263"/>
            <a:ext cx="7215187" cy="892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Министр промышленности и торговли Республики Татарстан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112" y="1556792"/>
            <a:ext cx="777634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   «Роль информационных  технологий в реализации программ развития промышленности»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497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Направления подготовки выпускников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sz="2800" dirty="0" smtClean="0">
                <a:solidFill>
                  <a:schemeClr val="bg1"/>
                </a:solidFill>
              </a:rPr>
              <a:t>IT</a:t>
            </a:r>
            <a:r>
              <a:rPr lang="ru-RU" sz="2800" dirty="0" smtClean="0">
                <a:solidFill>
                  <a:schemeClr val="bg1"/>
                </a:solidFill>
              </a:rPr>
              <a:t>-специальностей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5CEE0C1-6931-4697-B22B-B572AAFEEAFB}" type="slidenum">
              <a:rPr lang="ru-RU" sz="16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16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732208"/>
            <a:ext cx="7558479" cy="313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584D3"/>
                </a:solidFill>
                <a:latin typeface="Candara"/>
              </a:rPr>
              <a:t>                                                                                               </a:t>
            </a:r>
            <a:r>
              <a:rPr lang="ru-RU" b="1" dirty="0" smtClean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584D3"/>
                </a:solidFill>
                <a:latin typeface="Candara"/>
              </a:rPr>
              <a:t>Выпуск </a:t>
            </a:r>
            <a:r>
              <a:rPr lang="ru-RU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584D3"/>
                </a:solidFill>
                <a:latin typeface="Candara"/>
              </a:rPr>
              <a:t>2010/2011 , </a:t>
            </a:r>
            <a:r>
              <a:rPr lang="en-US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584D3"/>
                </a:solidFill>
                <a:latin typeface="Candara"/>
              </a:rPr>
              <a:t>(</a:t>
            </a:r>
            <a:r>
              <a:rPr lang="ru-RU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584D3"/>
                </a:solidFill>
                <a:latin typeface="Candara"/>
              </a:rPr>
              <a:t>чел.</a:t>
            </a:r>
            <a:r>
              <a:rPr lang="en-US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584D3"/>
                </a:solidFill>
                <a:latin typeface="Candara"/>
              </a:rPr>
              <a:t>)</a:t>
            </a:r>
            <a:endParaRPr lang="ru-RU" b="1" dirty="0">
              <a:ln w="10541" cmpd="sng">
                <a:solidFill>
                  <a:srgbClr val="31B6FD">
                    <a:shade val="88000"/>
                    <a:satMod val="110000"/>
                  </a:srgbClr>
                </a:solidFill>
                <a:prstDash val="solid"/>
              </a:ln>
              <a:solidFill>
                <a:srgbClr val="4584D3"/>
              </a:solidFill>
              <a:latin typeface="Canda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ndara"/>
              </a:rPr>
              <a:t>НАПРАВЛЕНИЯ ПОДГОТОВКИ</a:t>
            </a:r>
            <a:r>
              <a:rPr lang="en-US" b="1" dirty="0" smtClean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ndara"/>
              </a:rPr>
              <a:t>:</a:t>
            </a:r>
            <a:endParaRPr lang="ru-RU" b="1" dirty="0" smtClean="0">
              <a:ln w="10541" cmpd="sng">
                <a:solidFill>
                  <a:srgbClr val="31B6F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Canda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1.Прикладная </a:t>
            </a:r>
            <a:r>
              <a:rPr lang="ru-RU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математика и информатика - 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2.Организация </a:t>
            </a:r>
            <a:r>
              <a:rPr lang="ru-RU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и технология защиты информации -18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3.Комплексная </a:t>
            </a:r>
            <a:r>
              <a:rPr lang="ru-RU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защита объектов информатизации -12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4.Информационная </a:t>
            </a:r>
            <a:r>
              <a:rPr lang="ru-RU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безопасность телекоммуникационных систем–16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5.Проектирование </a:t>
            </a:r>
            <a:r>
              <a:rPr lang="ru-RU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и технология электронных средств- 24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6.Автоматизированные </a:t>
            </a:r>
            <a:r>
              <a:rPr lang="ru-RU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системы информации и управления </a:t>
            </a:r>
            <a:r>
              <a:rPr lang="ru-RU" b="1" dirty="0" smtClean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(АСУ)– </a:t>
            </a:r>
            <a:r>
              <a:rPr lang="ru-RU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56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7.ПО </a:t>
            </a:r>
            <a:r>
              <a:rPr lang="ru-RU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вычислительной техники </a:t>
            </a:r>
            <a:r>
              <a:rPr lang="ru-RU" b="1" dirty="0" smtClean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и АСУ </a:t>
            </a:r>
            <a:r>
              <a:rPr lang="ru-RU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- 59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8.Информатика </a:t>
            </a:r>
            <a:r>
              <a:rPr lang="ru-RU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и вычислительная техника  - 57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9.Информационные </a:t>
            </a:r>
            <a:r>
              <a:rPr lang="ru-RU" b="1" dirty="0">
                <a:ln w="10541" cmpd="sng">
                  <a:solidFill>
                    <a:srgbClr val="31B6F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ndara"/>
              </a:rPr>
              <a:t>системы и технологии - 17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7213944" y="3984625"/>
            <a:ext cx="503238" cy="2781300"/>
          </a:xfrm>
          <a:prstGeom prst="rightBrac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66566" name="TextBox 7"/>
          <p:cNvSpPr txBox="1">
            <a:spLocks noChangeArrowheads="1"/>
          </p:cNvSpPr>
          <p:nvPr/>
        </p:nvSpPr>
        <p:spPr bwMode="auto">
          <a:xfrm>
            <a:off x="7572375" y="4683975"/>
            <a:ext cx="31432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i="1" dirty="0">
                <a:solidFill>
                  <a:srgbClr val="C00000"/>
                </a:solidFill>
                <a:cs typeface="Arial" charset="0"/>
              </a:rPr>
              <a:t>Более 90% </a:t>
            </a:r>
            <a:r>
              <a:rPr lang="ru-RU" sz="1400" b="1" i="1" dirty="0" err="1" smtClean="0">
                <a:solidFill>
                  <a:srgbClr val="C00000"/>
                </a:solidFill>
                <a:cs typeface="Arial" charset="0"/>
              </a:rPr>
              <a:t>сту</a:t>
            </a:r>
            <a:r>
              <a:rPr lang="en-US" sz="1400" b="1" i="1" dirty="0" smtClean="0">
                <a:solidFill>
                  <a:srgbClr val="C00000"/>
                </a:solidFill>
                <a:cs typeface="Arial" charset="0"/>
              </a:rPr>
              <a:t>-</a:t>
            </a:r>
          </a:p>
          <a:p>
            <a:pPr eaLnBrk="1" hangingPunct="1"/>
            <a:r>
              <a:rPr lang="ru-RU" sz="1400" b="1" i="1" dirty="0" err="1" smtClean="0">
                <a:solidFill>
                  <a:srgbClr val="C00000"/>
                </a:solidFill>
                <a:cs typeface="Arial" charset="0"/>
              </a:rPr>
              <a:t>дентов</a:t>
            </a:r>
            <a:r>
              <a:rPr lang="ru-RU" sz="1400" b="1" i="1" dirty="0">
                <a:solidFill>
                  <a:srgbClr val="C00000"/>
                </a:solidFill>
                <a:cs typeface="Arial" charset="0"/>
              </a:rPr>
              <a:t>, </a:t>
            </a:r>
            <a:r>
              <a:rPr lang="ru-RU" sz="1400" b="1" i="1" dirty="0" err="1" smtClean="0">
                <a:solidFill>
                  <a:srgbClr val="C00000"/>
                </a:solidFill>
                <a:cs typeface="Arial" charset="0"/>
              </a:rPr>
              <a:t>обуча</a:t>
            </a:r>
            <a:r>
              <a:rPr lang="en-US" sz="1400" b="1" i="1" dirty="0" smtClean="0">
                <a:solidFill>
                  <a:srgbClr val="C00000"/>
                </a:solidFill>
                <a:cs typeface="Arial" charset="0"/>
              </a:rPr>
              <a:t>-</a:t>
            </a:r>
          </a:p>
          <a:p>
            <a:pPr eaLnBrk="1" hangingPunct="1"/>
            <a:r>
              <a:rPr lang="ru-RU" sz="1400" b="1" i="1" dirty="0" err="1" smtClean="0">
                <a:solidFill>
                  <a:srgbClr val="C00000"/>
                </a:solidFill>
                <a:cs typeface="Arial" charset="0"/>
              </a:rPr>
              <a:t>ющихся</a:t>
            </a:r>
            <a:r>
              <a:rPr lang="ru-RU" sz="1400" b="1" i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1400" b="1" i="1" dirty="0">
                <a:solidFill>
                  <a:srgbClr val="C00000"/>
                </a:solidFill>
                <a:cs typeface="Arial" charset="0"/>
              </a:rPr>
              <a:t>данным </a:t>
            </a:r>
          </a:p>
          <a:p>
            <a:pPr eaLnBrk="1" hangingPunct="1"/>
            <a:r>
              <a:rPr lang="ru-RU" sz="1400" b="1" i="1" dirty="0">
                <a:solidFill>
                  <a:srgbClr val="C00000"/>
                </a:solidFill>
                <a:cs typeface="Arial" charset="0"/>
              </a:rPr>
              <a:t>направлениям</a:t>
            </a:r>
          </a:p>
          <a:p>
            <a:pPr eaLnBrk="1" hangingPunct="1"/>
            <a:r>
              <a:rPr lang="ru-RU" sz="1400" b="1" i="1" dirty="0">
                <a:solidFill>
                  <a:srgbClr val="C00000"/>
                </a:solidFill>
                <a:cs typeface="Arial" charset="0"/>
              </a:rPr>
              <a:t>подготовки</a:t>
            </a:r>
            <a:r>
              <a:rPr lang="ru-RU" sz="1400" b="1" i="1" dirty="0" smtClean="0">
                <a:solidFill>
                  <a:srgbClr val="C00000"/>
                </a:solidFill>
                <a:cs typeface="Arial" charset="0"/>
              </a:rPr>
              <a:t>,</a:t>
            </a:r>
            <a:endParaRPr lang="en-US" sz="1400" b="1" i="1" dirty="0" smtClean="0">
              <a:solidFill>
                <a:srgbClr val="C00000"/>
              </a:solidFill>
              <a:cs typeface="Arial" charset="0"/>
            </a:endParaRPr>
          </a:p>
          <a:p>
            <a:pPr eaLnBrk="1" hangingPunct="1"/>
            <a:r>
              <a:rPr lang="ru-RU" sz="1400" b="1" i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1400" b="1" i="1" dirty="0" err="1" smtClean="0">
                <a:solidFill>
                  <a:srgbClr val="C00000"/>
                </a:solidFill>
                <a:cs typeface="Arial" charset="0"/>
              </a:rPr>
              <a:t>трудоустраи</a:t>
            </a:r>
            <a:r>
              <a:rPr lang="en-US" sz="1400" b="1" i="1" dirty="0" smtClean="0">
                <a:solidFill>
                  <a:srgbClr val="C00000"/>
                </a:solidFill>
                <a:cs typeface="Arial" charset="0"/>
              </a:rPr>
              <a:t>-</a:t>
            </a:r>
          </a:p>
          <a:p>
            <a:pPr eaLnBrk="1" hangingPunct="1"/>
            <a:r>
              <a:rPr lang="ru-RU" sz="1400" b="1" i="1" dirty="0" err="1" smtClean="0">
                <a:solidFill>
                  <a:srgbClr val="C00000"/>
                </a:solidFill>
                <a:cs typeface="Arial" charset="0"/>
              </a:rPr>
              <a:t>ваются</a:t>
            </a:r>
            <a:endParaRPr lang="ru-RU" sz="1400" b="1" i="1" dirty="0">
              <a:solidFill>
                <a:srgbClr val="C00000"/>
              </a:solidFill>
              <a:cs typeface="Arial" charset="0"/>
            </a:endParaRPr>
          </a:p>
          <a:p>
            <a:pPr eaLnBrk="1" hangingPunct="1"/>
            <a:r>
              <a:rPr lang="ru-RU" sz="1400" b="1" i="1" dirty="0">
                <a:solidFill>
                  <a:srgbClr val="C00000"/>
                </a:solidFill>
                <a:cs typeface="Arial" charset="0"/>
              </a:rPr>
              <a:t>по </a:t>
            </a:r>
            <a:r>
              <a:rPr lang="ru-RU" sz="1400" b="1" i="1" dirty="0" smtClean="0">
                <a:solidFill>
                  <a:srgbClr val="C00000"/>
                </a:solidFill>
                <a:cs typeface="Arial" charset="0"/>
              </a:rPr>
              <a:t>специально</a:t>
            </a:r>
            <a:r>
              <a:rPr lang="en-US" sz="1400" b="1" i="1" dirty="0" smtClean="0">
                <a:solidFill>
                  <a:srgbClr val="C00000"/>
                </a:solidFill>
                <a:cs typeface="Arial" charset="0"/>
              </a:rPr>
              <a:t>-</a:t>
            </a:r>
          </a:p>
          <a:p>
            <a:pPr eaLnBrk="1" hangingPunct="1"/>
            <a:r>
              <a:rPr lang="ru-RU" sz="1400" b="1" i="1" dirty="0" err="1" smtClean="0">
                <a:solidFill>
                  <a:srgbClr val="C00000"/>
                </a:solidFill>
                <a:cs typeface="Arial" charset="0"/>
              </a:rPr>
              <a:t>сти</a:t>
            </a:r>
            <a:r>
              <a:rPr lang="ru-RU" sz="1400" b="1" i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cs typeface="Arial" charset="0"/>
              </a:rPr>
              <a:t> </a:t>
            </a:r>
            <a:endParaRPr lang="ru-RU" sz="1600" b="1" i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66567" name="Picture 9" descr="http://f1.rubin-kazan.ru/img/news_2364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0"/>
          <a:stretch>
            <a:fillRect/>
          </a:stretch>
        </p:blipFill>
        <p:spPr bwMode="auto">
          <a:xfrm>
            <a:off x="26975" y="2387873"/>
            <a:ext cx="4557712" cy="167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72000" y="22859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Институт технической кибернетики и информатики КГТУ им. А. Н. Туполева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Создан в 1972 г.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Директор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Емалетдинова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Лилия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Юнеровна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т. 299-41-54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Направления взаимодействия КНИТУ-КАИ и </a:t>
            </a:r>
            <a:r>
              <a:rPr lang="en-US" sz="4000" dirty="0" smtClean="0">
                <a:solidFill>
                  <a:schemeClr val="bg1"/>
                </a:solidFill>
              </a:rPr>
              <a:t>ICL </a:t>
            </a:r>
            <a:r>
              <a:rPr lang="ru-RU" sz="4000" dirty="0" smtClean="0">
                <a:solidFill>
                  <a:schemeClr val="bg1"/>
                </a:solidFill>
              </a:rPr>
              <a:t>КПО ВС в области </a:t>
            </a:r>
            <a:r>
              <a:rPr lang="en-US" sz="4000" dirty="0" smtClean="0">
                <a:solidFill>
                  <a:schemeClr val="bg1"/>
                </a:solidFill>
              </a:rPr>
              <a:t>ERP-</a:t>
            </a:r>
            <a:r>
              <a:rPr lang="ru-RU" sz="4000" dirty="0" smtClean="0">
                <a:solidFill>
                  <a:schemeClr val="bg1"/>
                </a:solidFill>
              </a:rPr>
              <a:t>систем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D6535E3-3A9D-4BEC-9B85-932BC5222087}" type="slidenum">
              <a:rPr lang="ru-RU" sz="16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160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5" y="1931988"/>
            <a:ext cx="8529638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 управлению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предприятиями;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28600" indent="-2286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 управлению холдингами и кластерными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структурами;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28600" indent="-2286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 проектированию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изделий;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28600" indent="-2286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 управлению жизненным циклом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изделия;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28600" indent="-2286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 применению облачных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вычислений;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28600" indent="-2286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 интеллектуальным транспортно-логистическим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системам.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База профессиональной подготовки - филиал института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ОАО "ICL-КПО ВС"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(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зав.межкафедральным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филиалом ИТКИ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КГТУ им.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А. Н.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Туполева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Моисеев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Виктор Сергеевич,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тел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231-00-86)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  <a:p>
            <a:pPr>
              <a:spcAft>
                <a:spcPts val="600"/>
              </a:spcAft>
              <a:buClr>
                <a:srgbClr val="C00000"/>
              </a:buClr>
              <a:defRPr/>
            </a:pP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chemeClr val="bg1"/>
                </a:solidFill>
              </a:rPr>
              <a:t>Основные задачи информатизации промышленности в Республике Татарстан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7296B-A2EA-473A-9826-10CB9FBCA9B9}" type="slidenum">
              <a:rPr lang="ru-RU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2189163"/>
            <a:ext cx="8229600" cy="4525962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 Создание инфраструктуры внешних </a:t>
            </a:r>
            <a:r>
              <a:rPr lang="en-US" dirty="0" smtClean="0"/>
              <a:t>DATA</a:t>
            </a:r>
            <a:r>
              <a:rPr lang="ru-RU" dirty="0" smtClean="0"/>
              <a:t>-центров;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Продвижение ресурсного </a:t>
            </a:r>
            <a:r>
              <a:rPr lang="ru-RU" dirty="0" err="1" smtClean="0"/>
              <a:t>аутсорсинга</a:t>
            </a:r>
            <a:r>
              <a:rPr lang="ru-RU" dirty="0" smtClean="0"/>
              <a:t> – в первую очередь </a:t>
            </a:r>
            <a:r>
              <a:rPr lang="ru-RU" dirty="0" err="1" smtClean="0"/>
              <a:t>аутсорсинга</a:t>
            </a:r>
            <a:r>
              <a:rPr lang="ru-RU" dirty="0" smtClean="0"/>
              <a:t> специалистов;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Использование прикладного программного обеспечения по аутсорсингу  ( «облака»);</a:t>
            </a:r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073E87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ru-RU" dirty="0"/>
              <a:t>и</a:t>
            </a:r>
            <a:r>
              <a:rPr lang="ru-RU" dirty="0" smtClean="0"/>
              <a:t>с</a:t>
            </a:r>
            <a:r>
              <a:rPr lang="ru-RU" dirty="0"/>
              <a:t>пользование технологий быстрой адаптации решений под потребности конкретных предприятий;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Обмен передовым опытом внутри республики, с российскими и зарубежными предприятиями;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Повышение квалификации инженерных и управленческих кадров;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Целевые вузовские программы.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vsluh.ru/system/post_images/original/233/233482/%D1%80%D1%83%D0%BA%D0%BE%D0%BF%D0%BE%D0%B6%D0%B0%D1%82%D0%B8%D0%B5.jpg?13134006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2071688"/>
            <a:ext cx="6380162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ea typeface="+mn-ea"/>
                <a:cs typeface="Arial" charset="0"/>
              </a:rPr>
              <a:t>Благодарю за </a:t>
            </a:r>
            <a:r>
              <a:rPr lang="ru-RU" sz="4000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ea typeface="+mn-ea"/>
                <a:cs typeface="Arial" charset="0"/>
              </a:rPr>
              <a:t>внимание!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9080-BF03-4249-BF3B-01FD92DFDF62}" type="slidenum">
              <a:rPr lang="ru-RU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7"/>
          <p:cNvGraphicFramePr>
            <a:graphicFrameLocks/>
          </p:cNvGraphicFramePr>
          <p:nvPr/>
        </p:nvGraphicFramePr>
        <p:xfrm>
          <a:off x="214313" y="1643063"/>
          <a:ext cx="8501062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V="1">
            <a:off x="2143108" y="5308270"/>
            <a:ext cx="2583271" cy="40674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6413" y="348457"/>
            <a:ext cx="8229600" cy="12525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Программа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1"/>
                </a:solidFill>
              </a:rPr>
              <a:t>социально-экономического развития РТ на 2011-2015 гг.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(утверждена Законом Республики Татарстан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от 22.04.2011 № 13-ЗРТ)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5" name="TextBox 6"/>
          <p:cNvSpPr txBox="1">
            <a:spLocks noChangeArrowheads="1"/>
          </p:cNvSpPr>
          <p:nvPr/>
        </p:nvSpPr>
        <p:spPr bwMode="auto">
          <a:xfrm>
            <a:off x="5000625" y="1452563"/>
            <a:ext cx="500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56326" name="TextBox 7"/>
          <p:cNvSpPr txBox="1">
            <a:spLocks noChangeArrowheads="1"/>
          </p:cNvSpPr>
          <p:nvPr/>
        </p:nvSpPr>
        <p:spPr bwMode="auto">
          <a:xfrm>
            <a:off x="342900" y="1416050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</a:rPr>
              <a:t>Трлн.руб.</a:t>
            </a:r>
          </a:p>
        </p:txBody>
      </p:sp>
      <p:sp>
        <p:nvSpPr>
          <p:cNvPr id="10" name="Выноска 1 9"/>
          <p:cNvSpPr/>
          <p:nvPr/>
        </p:nvSpPr>
        <p:spPr>
          <a:xfrm>
            <a:off x="214282" y="3214686"/>
            <a:ext cx="928694" cy="214314"/>
          </a:xfrm>
          <a:prstGeom prst="borderCallout1">
            <a:avLst>
              <a:gd name="adj1" fmla="val -25579"/>
              <a:gd name="adj2" fmla="val 56881"/>
              <a:gd name="adj3" fmla="val -192260"/>
              <a:gd name="adj4" fmla="val 118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оценка</a:t>
            </a:r>
            <a:endParaRPr lang="ru-RU" sz="1400" b="1" dirty="0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2940613" y="2000240"/>
            <a:ext cx="357190" cy="2071702"/>
          </a:xfrm>
          <a:prstGeom prst="leftBrace">
            <a:avLst/>
          </a:prstGeom>
          <a:ln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71736" y="3143248"/>
            <a:ext cx="1071570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прогноз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D5BFA5E-EA96-4644-BE87-857F853D7B1A}" type="slidenum">
              <a:rPr lang="ru-RU" smtClean="0">
                <a:solidFill>
                  <a:schemeClr val="tx2"/>
                </a:solidFill>
                <a:latin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solidFill>
                <a:schemeClr val="tx2"/>
              </a:solidFill>
              <a:latin typeface="Tahom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92275" y="2205038"/>
          <a:ext cx="5113338" cy="4046539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665411"/>
                <a:gridCol w="2447927"/>
              </a:tblGrid>
              <a:tr h="736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Регион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Ранг </a:t>
                      </a:r>
                      <a:r>
                        <a:rPr lang="ru-RU" sz="1600" dirty="0" smtClean="0">
                          <a:effectLst/>
                        </a:rPr>
                        <a:t>потенциала</a:t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2009-2010 гг.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>
                    <a:solidFill>
                      <a:srgbClr val="00B0F0"/>
                    </a:solidFill>
                  </a:tcPr>
                </a:tc>
              </a:tr>
              <a:tr h="302982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Москва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/>
                </a:tc>
              </a:tr>
              <a:tr h="302982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Санкт-Петербург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/>
                </a:tc>
              </a:tr>
              <a:tr h="302982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Московская область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/>
                </a:tc>
              </a:tr>
              <a:tr h="302982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Свердловская область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/>
                </a:tc>
              </a:tr>
              <a:tr h="302982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Краснодарский край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/>
                </a:tc>
              </a:tr>
              <a:tr h="583450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Ханты-Мансийский автономный </a:t>
                      </a:r>
                      <a:r>
                        <a:rPr lang="ru-RU" sz="1600" dirty="0" err="1">
                          <a:effectLst/>
                        </a:rPr>
                        <a:t>округ-Югра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/>
                </a:tc>
              </a:tr>
              <a:tr h="302982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Республика Татарстан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/>
                </a:tc>
              </a:tr>
              <a:tr h="302982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Красноярский край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/>
                </a:tc>
              </a:tr>
              <a:tr h="302982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Пермский край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/>
                </a:tc>
              </a:tr>
              <a:tr h="302982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Нижегородская область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258" marR="11258" marT="11257" marB="11257" anchor="ctr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2525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dirty="0" smtClean="0">
                <a:solidFill>
                  <a:schemeClr val="bg1"/>
                </a:solidFill>
              </a:rPr>
              <a:t/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ТОП-</a:t>
            </a:r>
            <a:r>
              <a:rPr lang="ru-RU" sz="2800" dirty="0" smtClean="0">
                <a:solidFill>
                  <a:schemeClr val="bg1"/>
                </a:solidFill>
              </a:rPr>
              <a:t>10</a:t>
            </a:r>
            <a:r>
              <a:rPr lang="ru-RU" sz="2600" dirty="0" smtClean="0">
                <a:solidFill>
                  <a:schemeClr val="bg1"/>
                </a:solidFill>
              </a:rPr>
              <a:t> ИНВЕСТИЦИОННО ПРИВЛЕКАТЕЛЬНЫХ РЕГИОНОВ РОССИИ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(по данным рейтингового агентства «Эксперт РА»)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Динамика основных показателей производства (2005-2010гг.)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837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1A7373-7903-4B29-9A13-6A99758E2337}" type="slidenum">
              <a:rPr lang="ru-RU" smtClean="0">
                <a:solidFill>
                  <a:schemeClr val="tx2"/>
                </a:solidFill>
                <a:latin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solidFill>
                <a:schemeClr val="tx2"/>
              </a:solidFill>
              <a:latin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745042"/>
              </p:ext>
            </p:extLst>
          </p:nvPr>
        </p:nvGraphicFramePr>
        <p:xfrm>
          <a:off x="827088" y="2204864"/>
          <a:ext cx="7489825" cy="3716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8528"/>
                <a:gridCol w="443559"/>
                <a:gridCol w="800871"/>
                <a:gridCol w="702301"/>
                <a:gridCol w="677660"/>
                <a:gridCol w="689981"/>
                <a:gridCol w="689981"/>
                <a:gridCol w="726944"/>
              </a:tblGrid>
              <a:tr h="4336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Ед. </a:t>
                      </a:r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изм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effectLst/>
                        </a:rPr>
                        <a:t>Степень износа основных </a:t>
                      </a:r>
                      <a:r>
                        <a:rPr lang="ru-RU" sz="1400" u="none" strike="noStrike" dirty="0" smtClean="0">
                          <a:effectLst/>
                        </a:rPr>
                        <a:t>фондов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Промышленность,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50,1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48,1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45,4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в  т. ч.</a:t>
                      </a:r>
                      <a:r>
                        <a:rPr lang="ru-RU" sz="14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м</a:t>
                      </a:r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ашиностроение 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50,8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52,4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49,0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49,8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36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effectLst/>
                        </a:rPr>
                        <a:t>Коэффициент обновления основных </a:t>
                      </a:r>
                      <a:r>
                        <a:rPr lang="ru-RU" sz="1400" u="none" strike="noStrike" dirty="0" smtClean="0">
                          <a:effectLst/>
                        </a:rPr>
                        <a:t>фондов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smtClean="0">
                          <a:effectLst/>
                        </a:rPr>
                        <a:t>Промышленность,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smtClean="0">
                          <a:effectLst/>
                        </a:rPr>
                        <a:t>в т. ч. машиностроение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36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effectLst/>
                        </a:rPr>
                        <a:t>Среднесписочная численность </a:t>
                      </a:r>
                      <a:r>
                        <a:rPr lang="ru-RU" sz="1400" u="none" strike="noStrike" dirty="0" smtClean="0">
                          <a:effectLst/>
                        </a:rPr>
                        <a:t>работников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Промышленность,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385 592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378 021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380 725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385 678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362 262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358 621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в т.</a:t>
                      </a:r>
                      <a:r>
                        <a:rPr lang="ru-RU" sz="14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ч.м</a:t>
                      </a:r>
                      <a:r>
                        <a:rPr lang="ru-RU" sz="14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ашиностроение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152593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146878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146766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155383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143032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142458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smtClean="0">
                          <a:effectLst/>
                        </a:rPr>
                        <a:t>Среднемесячная выработка на 1 работающего</a:t>
                      </a:r>
                      <a:r>
                        <a:rPr lang="en-US" sz="1400" u="none" strike="noStrike" dirty="0" smtClean="0">
                          <a:effectLst/>
                        </a:rPr>
                        <a:t>: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тыс. руб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effectLst/>
                        </a:rPr>
                        <a:t>Промышленность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baseline="0" dirty="0" smtClean="0">
                          <a:effectLst/>
                        </a:rPr>
                        <a:t>в </a:t>
                      </a:r>
                      <a:r>
                        <a:rPr lang="ru-RU" sz="1400" u="none" strike="noStrike" baseline="0" dirty="0" err="1" smtClean="0">
                          <a:effectLst/>
                        </a:rPr>
                        <a:t>т.ч.м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ашиностроение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b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592933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данным </a:t>
            </a:r>
            <a:r>
              <a:rPr lang="ru-RU" dirty="0" err="1" smtClean="0"/>
              <a:t>Татарстанстата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Область действия </a:t>
            </a:r>
            <a:r>
              <a:rPr dirty="0" smtClean="0">
                <a:solidFill>
                  <a:schemeClr val="bg1"/>
                </a:solidFill>
              </a:rPr>
              <a:t>IT-</a:t>
            </a:r>
            <a:r>
              <a:rPr lang="ru-RU" dirty="0" smtClean="0">
                <a:solidFill>
                  <a:schemeClr val="bg1"/>
                </a:solidFill>
              </a:rPr>
              <a:t>систем: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44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740C12-2E0D-41DA-99E7-157DD0F56661}" type="slidenum">
              <a:rPr lang="ru-RU" smtClean="0">
                <a:solidFill>
                  <a:schemeClr val="tx2"/>
                </a:solidFill>
                <a:latin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61444" name="Прямоугольник 3"/>
          <p:cNvSpPr>
            <a:spLocks noChangeArrowheads="1"/>
          </p:cNvSpPr>
          <p:nvPr/>
        </p:nvSpPr>
        <p:spPr bwMode="auto">
          <a:xfrm>
            <a:off x="684213" y="285273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4" name="Овал 3"/>
          <p:cNvSpPr/>
          <p:nvPr/>
        </p:nvSpPr>
        <p:spPr>
          <a:xfrm>
            <a:off x="142875" y="3068638"/>
            <a:ext cx="1728788" cy="1903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IT – </a:t>
            </a:r>
            <a:r>
              <a:rPr lang="ru-RU" sz="2400" dirty="0">
                <a:solidFill>
                  <a:srgbClr val="FF0000"/>
                </a:solidFill>
              </a:rPr>
              <a:t>техно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</a:p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</a:rPr>
              <a:t>логии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714500" y="2519363"/>
            <a:ext cx="1165225" cy="766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857356" y="4500570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643063" y="4857750"/>
            <a:ext cx="1214437" cy="1023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4" idx="1"/>
          </p:cNvCxnSpPr>
          <p:nvPr/>
        </p:nvCxnSpPr>
        <p:spPr>
          <a:xfrm>
            <a:off x="1895475" y="3786189"/>
            <a:ext cx="1033463" cy="2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928938" y="2112959"/>
            <a:ext cx="1944687" cy="744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Бережливое производство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28938" y="3505205"/>
            <a:ext cx="1944687" cy="56673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ERP-</a:t>
            </a:r>
            <a:r>
              <a:rPr lang="ru-RU" b="1" dirty="0"/>
              <a:t>система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28938" y="4541860"/>
            <a:ext cx="1944687" cy="847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Электронный документо-оборот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28938" y="5492772"/>
            <a:ext cx="1944687" cy="93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Электронное </a:t>
            </a:r>
            <a:r>
              <a:rPr lang="ru-RU" dirty="0" err="1"/>
              <a:t>табелирование</a:t>
            </a:r>
            <a:endParaRPr lang="ru-RU" dirty="0"/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387822"/>
              </p:ext>
            </p:extLst>
          </p:nvPr>
        </p:nvGraphicFramePr>
        <p:xfrm>
          <a:off x="5320032" y="1571612"/>
          <a:ext cx="3731395" cy="4829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1395"/>
              </a:tblGrid>
              <a:tr h="17828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5S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 сортировка, соблюдение порядка, содержание в чистоте, стандартизация, совершенствование)         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Картирование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Канбан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(снабжение «точно в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срок»)    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Кайдзен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(политика улучшений)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Визуализация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Налоговый и кадровый учет, бухгалтерия  (1С)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" marR="5047" marT="5045" marB="0"/>
                </a:tc>
              </a:tr>
              <a:tr h="18312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 проектами, сервисом, реализацией и логистикой                              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Технологические  и конструкторские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IT-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решения    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effectLst/>
                        </a:rPr>
                        <a:t>Ускорение документооборота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Исполнительская дисциплина</a:t>
                      </a:r>
                    </a:p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effectLst/>
                        </a:rPr>
                        <a:t> Устранение дублирования информации </a:t>
                      </a: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7" marR="5047" marT="5045" marB="0"/>
                </a:tc>
              </a:tr>
              <a:tr h="840219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effectLst/>
                        </a:rPr>
                        <a:t>Учет рабочего </a:t>
                      </a:r>
                      <a:r>
                        <a:rPr lang="ru-RU" sz="1400" b="1" kern="1200" dirty="0">
                          <a:effectLst/>
                        </a:rPr>
                        <a:t>времени              </a:t>
                      </a:r>
                      <a:endParaRPr lang="ru-RU" sz="1400" b="1" dirty="0">
                        <a:effectLst/>
                      </a:endParaRPr>
                    </a:p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Оптимизация загрузки                </a:t>
                      </a:r>
                      <a:endParaRPr lang="ru-RU" sz="1400" b="1" dirty="0">
                        <a:effectLst/>
                      </a:endParaRPr>
                    </a:p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Автоматизация расчетов с персоналом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" marR="5047" marT="5045" marB="0"/>
                </a:tc>
              </a:tr>
            </a:tbl>
          </a:graphicData>
        </a:graphic>
      </p:graphicFrame>
      <p:sp>
        <p:nvSpPr>
          <p:cNvPr id="57" name="Левая фигурная скобка 56"/>
          <p:cNvSpPr/>
          <p:nvPr/>
        </p:nvSpPr>
        <p:spPr>
          <a:xfrm>
            <a:off x="4929188" y="1595362"/>
            <a:ext cx="331787" cy="1476448"/>
          </a:xfrm>
          <a:prstGeom prst="leftBrace">
            <a:avLst>
              <a:gd name="adj1" fmla="val 8333"/>
              <a:gd name="adj2" fmla="val 60105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Левая фигурная скобка 58"/>
          <p:cNvSpPr/>
          <p:nvPr/>
        </p:nvSpPr>
        <p:spPr>
          <a:xfrm>
            <a:off x="4929188" y="3286126"/>
            <a:ext cx="331787" cy="1143006"/>
          </a:xfrm>
          <a:prstGeom prst="leftBrace">
            <a:avLst>
              <a:gd name="adj1" fmla="val 8333"/>
              <a:gd name="adj2" fmla="val 50407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Левая фигурная скобка 62"/>
          <p:cNvSpPr/>
          <p:nvPr/>
        </p:nvSpPr>
        <p:spPr>
          <a:xfrm>
            <a:off x="4929188" y="4662510"/>
            <a:ext cx="331787" cy="714375"/>
          </a:xfrm>
          <a:prstGeom prst="leftBrace">
            <a:avLst>
              <a:gd name="adj1" fmla="val 8333"/>
              <a:gd name="adj2" fmla="val 45789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Левая фигурная скобка 64"/>
          <p:cNvSpPr/>
          <p:nvPr/>
        </p:nvSpPr>
        <p:spPr>
          <a:xfrm>
            <a:off x="4929188" y="5591322"/>
            <a:ext cx="331787" cy="714375"/>
          </a:xfrm>
          <a:prstGeom prst="leftBrace">
            <a:avLst>
              <a:gd name="adj1" fmla="val 8333"/>
              <a:gd name="adj2" fmla="val 45789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ru-RU" sz="3000" dirty="0" smtClean="0">
                <a:solidFill>
                  <a:srgbClr val="FF0000"/>
                </a:solidFill>
              </a:rPr>
              <a:t>Результаты мониторинга использования             </a:t>
            </a:r>
            <a:r>
              <a:rPr lang="en-US" sz="3000" dirty="0" smtClean="0">
                <a:solidFill>
                  <a:srgbClr val="FF0000"/>
                </a:solidFill>
              </a:rPr>
              <a:t>IT</a:t>
            </a:r>
            <a:r>
              <a:rPr lang="ru-RU" sz="3000" dirty="0" smtClean="0">
                <a:solidFill>
                  <a:srgbClr val="FF0000"/>
                </a:solidFill>
              </a:rPr>
              <a:t>- технологий в Республике Татарстан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449788"/>
              </p:ext>
            </p:extLst>
          </p:nvPr>
        </p:nvGraphicFramePr>
        <p:xfrm>
          <a:off x="214282" y="1087067"/>
          <a:ext cx="8713787" cy="5413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561"/>
                <a:gridCol w="2160443"/>
                <a:gridCol w="1872384"/>
                <a:gridCol w="1944399"/>
              </a:tblGrid>
              <a:tr h="7316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мониторинге приняли</a:t>
                      </a:r>
                      <a:r>
                        <a:rPr lang="ru-RU" sz="1400" baseline="0" dirty="0" smtClean="0"/>
                        <a:t> участие (30 предприятий)</a:t>
                      </a:r>
                      <a:endParaRPr lang="ru-RU" sz="1400" dirty="0"/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Предприятия</a:t>
                      </a:r>
                      <a:r>
                        <a:rPr lang="ru-RU" sz="1400" baseline="0" dirty="0" smtClean="0"/>
                        <a:t> машиностроения/ приборостроения (17)</a:t>
                      </a:r>
                      <a:endParaRPr lang="ru-RU" sz="1400" dirty="0"/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Предприятия энергетики (4)</a:t>
                      </a:r>
                      <a:endParaRPr lang="ru-RU" sz="1400" dirty="0"/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Предприятия легкой промышленности (9)</a:t>
                      </a:r>
                      <a:endParaRPr lang="ru-RU" sz="1400" dirty="0"/>
                    </a:p>
                  </a:txBody>
                  <a:tcPr marL="91449" marR="91449" marT="45728" marB="45728"/>
                </a:tc>
              </a:tr>
              <a:tr h="6816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Наличие интегрированных систем на базе </a:t>
                      </a:r>
                      <a:r>
                        <a:rPr lang="en-US" sz="1400" b="1" dirty="0" smtClean="0"/>
                        <a:t>IT</a:t>
                      </a:r>
                      <a:r>
                        <a:rPr lang="ru-RU" sz="1400" b="1" dirty="0" smtClean="0"/>
                        <a:t>-технологий</a:t>
                      </a:r>
                      <a:endParaRPr lang="ru-RU" sz="1400" b="1" dirty="0"/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26%</a:t>
                      </a:r>
                      <a:endParaRPr lang="ru-RU" sz="1400" dirty="0"/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23%</a:t>
                      </a:r>
                      <a:endParaRPr lang="ru-RU" sz="1400" dirty="0"/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13%</a:t>
                      </a:r>
                      <a:endParaRPr lang="ru-RU" sz="1400" dirty="0"/>
                    </a:p>
                  </a:txBody>
                  <a:tcPr marL="91449" marR="91449" marT="45728" marB="45728"/>
                </a:tc>
              </a:tr>
              <a:tr h="30484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Реализованные задачи:</a:t>
                      </a:r>
                      <a:endParaRPr lang="ru-RU" sz="1400" b="1" dirty="0"/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49" marR="91449" marT="45728" marB="45728"/>
                </a:tc>
              </a:tr>
              <a:tr h="518226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 бухгалтерский учет</a:t>
                      </a:r>
                      <a:r>
                        <a:rPr lang="en-US" sz="1400" dirty="0" smtClean="0"/>
                        <a:t>;</a:t>
                      </a:r>
                      <a:endParaRPr lang="ru-RU" sz="14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 налоговый учет</a:t>
                      </a:r>
                      <a:r>
                        <a:rPr lang="en-US" sz="1400" dirty="0" smtClean="0"/>
                        <a:t>;</a:t>
                      </a:r>
                      <a:endParaRPr lang="ru-RU" sz="14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 учет зарплаты</a:t>
                      </a:r>
                      <a:r>
                        <a:rPr lang="en-US" sz="1400" dirty="0" smtClean="0"/>
                        <a:t>;</a:t>
                      </a:r>
                      <a:endParaRPr lang="ru-RU" sz="14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 учет кадров</a:t>
                      </a:r>
                      <a:r>
                        <a:rPr lang="en-US" sz="1400" dirty="0" smtClean="0"/>
                        <a:t>.</a:t>
                      </a:r>
                      <a:endParaRPr lang="ru-RU" sz="1400" dirty="0"/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100% (в т.ч. более 60%</a:t>
                      </a:r>
                      <a:r>
                        <a:rPr lang="ru-RU" sz="1400" baseline="0" dirty="0" smtClean="0"/>
                        <a:t> на 1С)</a:t>
                      </a:r>
                      <a:endParaRPr lang="ru-RU" sz="1400" dirty="0"/>
                    </a:p>
                  </a:txBody>
                  <a:tcPr marL="91449" marR="9144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100% (50% «Парус»; 50% «1С»)</a:t>
                      </a:r>
                      <a:endParaRPr lang="ru-RU" sz="1400" dirty="0"/>
                    </a:p>
                  </a:txBody>
                  <a:tcPr marL="91449" marR="9144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100% </a:t>
                      </a:r>
                      <a:r>
                        <a:rPr lang="en-US" sz="1400" dirty="0" smtClean="0"/>
                        <a:t> (</a:t>
                      </a:r>
                      <a:r>
                        <a:rPr lang="ru-RU" sz="1400" dirty="0" smtClean="0"/>
                        <a:t> 1С</a:t>
                      </a:r>
                      <a:r>
                        <a:rPr lang="en-US" sz="1400" dirty="0" smtClean="0"/>
                        <a:t>)</a:t>
                      </a:r>
                      <a:endParaRPr lang="ru-RU" sz="1400" dirty="0"/>
                    </a:p>
                  </a:txBody>
                  <a:tcPr marL="91449" marR="91449" marT="45728" marB="45728" anchor="ctr"/>
                </a:tc>
              </a:tr>
              <a:tr h="12866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Нереализованные</a:t>
                      </a:r>
                      <a:r>
                        <a:rPr lang="ru-RU" sz="1400" b="1" baseline="0" dirty="0" smtClean="0"/>
                        <a:t> задачи</a:t>
                      </a:r>
                      <a:r>
                        <a:rPr lang="en-US" sz="1400" b="1" baseline="0" dirty="0" smtClean="0"/>
                        <a:t>:</a:t>
                      </a:r>
                      <a:endParaRPr lang="en-US" sz="1400" b="1" dirty="0" smtClean="0"/>
                    </a:p>
                    <a:p>
                      <a:r>
                        <a:rPr lang="ru-RU" sz="1400" dirty="0" smtClean="0"/>
                        <a:t>- планирование и управление производством</a:t>
                      </a:r>
                      <a:r>
                        <a:rPr lang="en-US" sz="1400" dirty="0" smtClean="0"/>
                        <a:t>;</a:t>
                      </a:r>
                      <a:endParaRPr lang="ru-RU" sz="1400" dirty="0"/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53%</a:t>
                      </a:r>
                      <a:endParaRPr lang="ru-RU" sz="1400" dirty="0"/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50%</a:t>
                      </a:r>
                      <a:endParaRPr lang="ru-RU" sz="1400" dirty="0"/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50% </a:t>
                      </a:r>
                      <a:endParaRPr lang="ru-RU" sz="1400" dirty="0"/>
                    </a:p>
                  </a:txBody>
                  <a:tcPr marL="91449" marR="91449" marT="45728" marB="45728"/>
                </a:tc>
              </a:tr>
              <a:tr h="146415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/>
                        <a:t>конструкторские модули</a:t>
                      </a:r>
                      <a:r>
                        <a:rPr lang="en-US" sz="1400" dirty="0" smtClean="0"/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4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aseline="0" dirty="0" smtClean="0"/>
                        <a:t>  </a:t>
                      </a:r>
                      <a:r>
                        <a:rPr lang="ru-RU" sz="1400" baseline="0" dirty="0" smtClean="0"/>
                        <a:t>технологические модули</a:t>
                      </a:r>
                      <a:endParaRPr lang="ru-RU" sz="1400" dirty="0"/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65% </a:t>
                      </a: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50%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100%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55%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25%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91449" marR="91449" marT="45728" marB="45728"/>
                </a:tc>
              </a:tr>
            </a:tbl>
          </a:graphicData>
        </a:graphic>
      </p:graphicFrame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21700" y="6492875"/>
            <a:ext cx="571500" cy="365125"/>
          </a:xfrm>
        </p:spPr>
        <p:txBody>
          <a:bodyPr/>
          <a:lstStyle/>
          <a:p>
            <a:pPr>
              <a:defRPr/>
            </a:pPr>
            <a:fld id="{0355F781-6DA5-4427-9570-E1F1C9764C0A}" type="slidenum">
              <a:rPr lang="ru-RU" sz="1400">
                <a:latin typeface="Tahoma" pitchFamily="34" charset="0"/>
                <a:cs typeface="Tahoma" pitchFamily="34" charset="0"/>
              </a:rPr>
              <a:pPr>
                <a:defRPr/>
              </a:pPr>
              <a:t>6</a:t>
            </a:fld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57686" y="1785926"/>
          <a:ext cx="4071966" cy="4425819"/>
        </p:xfrm>
        <a:graphic>
          <a:graphicData uri="http://schemas.openxmlformats.org/drawingml/2006/table">
            <a:tbl>
              <a:tblPr/>
              <a:tblGrid>
                <a:gridCol w="4071966"/>
              </a:tblGrid>
              <a:tr h="14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Предприятия машиностроения</a:t>
                      </a: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ОАО "БЭНЗ"</a:t>
                      </a: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ОАО "</a:t>
                      </a:r>
                      <a:r>
                        <a:rPr lang="ru-RU" sz="14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Вакууммаш</a:t>
                      </a:r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ОАО "САНТЕХПРИБОР"</a:t>
                      </a: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ОАО "</a:t>
                      </a:r>
                      <a:r>
                        <a:rPr lang="ru-RU" sz="14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Альметьевский</a:t>
                      </a:r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 трубный завод"</a:t>
                      </a: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ОАО "ПО </a:t>
                      </a:r>
                      <a:r>
                        <a:rPr lang="ru-RU" sz="14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ЕлАЗ</a:t>
                      </a:r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ОАО"КМИЗ"</a:t>
                      </a: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БМЗ ОАО "ТАТНЕФТЬ"</a:t>
                      </a: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ОАО "</a:t>
                      </a:r>
                      <a:r>
                        <a:rPr lang="ru-RU" sz="14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Азнакаевский</a:t>
                      </a:r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 завод </a:t>
                      </a:r>
                      <a:r>
                        <a:rPr lang="ru-RU" sz="14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Нефтемаш</a:t>
                      </a:r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ОАО </a:t>
                      </a:r>
                      <a:r>
                        <a:rPr lang="ru-RU" sz="14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Казанькомпрессормаш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5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ОАО "Казанский оптико-механический завод"</a:t>
                      </a: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ФГУП "</a:t>
                      </a:r>
                      <a:r>
                        <a:rPr lang="ru-RU" sz="14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ПОЗиС</a:t>
                      </a:r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ОАО "КМПО"</a:t>
                      </a: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ОАО "Казанский вертолетный завод"</a:t>
                      </a: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5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ОАО "</a:t>
                      </a:r>
                      <a:r>
                        <a:rPr lang="ru-RU" sz="14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Зеленодольский</a:t>
                      </a:r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 завод </a:t>
                      </a:r>
                      <a:r>
                        <a:rPr lang="ru-RU" sz="14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им.А.М.Горького</a:t>
                      </a:r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6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ОАО "Радиоприбор"</a:t>
                      </a: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5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ОАО "</a:t>
                      </a:r>
                      <a:r>
                        <a:rPr lang="ru-RU" sz="14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Альметьевский</a:t>
                      </a:r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 завод "Радиоприбор"</a:t>
                      </a: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582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ОАО "</a:t>
                      </a:r>
                      <a:r>
                        <a:rPr lang="ru-RU" sz="1400" b="0" i="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Кукморский</a:t>
                      </a: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 завод </a:t>
                      </a:r>
                      <a:r>
                        <a:rPr lang="ru-RU" sz="1400" b="0" i="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Металлопосуды</a:t>
                      </a:r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"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286380" y="3286124"/>
          <a:ext cx="2959100" cy="1175385"/>
        </p:xfrm>
        <a:graphic>
          <a:graphicData uri="http://schemas.openxmlformats.org/drawingml/2006/table">
            <a:tbl>
              <a:tblPr/>
              <a:tblGrid>
                <a:gridCol w="2959100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Предприятия энергетики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"Газпром сжиженный газ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ОАО Сетевая компания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Нижнекамская ТЭЦ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Газпромтрансгаз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Казань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84900" y="2357430"/>
          <a:ext cx="2959100" cy="3000375"/>
        </p:xfrm>
        <a:graphic>
          <a:graphicData uri="http://schemas.openxmlformats.org/drawingml/2006/table">
            <a:tbl>
              <a:tblPr/>
              <a:tblGrid>
                <a:gridCol w="2959100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Предприятия легкой промышленности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ЗАО Кожгалантерейная фирма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ОАО "Азнакай киемнере"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ЗАО "АТМСС"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ОАО ""Кукморская швейная фабрика"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ЗАОр "НП НЧ КБК"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ОАО "АЧНФ "Алсу"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Синтекс-2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ОАО Обувная фабрика Спартак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ОАО Казанский валяльно-войлочный комбинат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Положительные результаты применения новейших IT-технологий управления промышленными предприятиями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041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E60BD5-0E41-4CA6-8C17-4AE985EFD12E}" type="slidenum">
              <a:rPr lang="ru-RU" smtClean="0">
                <a:solidFill>
                  <a:schemeClr val="tx2"/>
                </a:solidFill>
                <a:latin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3556" name="Объект 2"/>
          <p:cNvSpPr>
            <a:spLocks noGrp="1"/>
          </p:cNvSpPr>
          <p:nvPr>
            <p:ph idx="4294967295"/>
          </p:nvPr>
        </p:nvSpPr>
        <p:spPr>
          <a:xfrm>
            <a:off x="342900" y="2578100"/>
            <a:ext cx="8229600" cy="4065588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  <a:buSzPct val="150000"/>
              <a:defRPr/>
            </a:pPr>
            <a:r>
              <a:rPr lang="ru-RU" sz="2800" dirty="0" smtClean="0"/>
              <a:t> </a:t>
            </a:r>
            <a:r>
              <a:rPr lang="ru-RU" dirty="0" smtClean="0"/>
              <a:t>Повышение производительности труда;</a:t>
            </a:r>
          </a:p>
          <a:p>
            <a:pPr>
              <a:buClr>
                <a:schemeClr val="tx2">
                  <a:lumMod val="75000"/>
                </a:schemeClr>
              </a:buClr>
              <a:buSzPct val="150000"/>
              <a:defRPr/>
            </a:pPr>
            <a:r>
              <a:rPr lang="ru-RU" dirty="0" smtClean="0"/>
              <a:t>Рост конкурентоспособности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Clr>
                <a:schemeClr val="tx2">
                  <a:lumMod val="75000"/>
                </a:schemeClr>
              </a:buClr>
              <a:buSzPct val="150000"/>
              <a:defRPr/>
            </a:pPr>
            <a:r>
              <a:rPr lang="ru-RU" dirty="0" smtClean="0"/>
              <a:t>Снижение себестоимости и повышение качества продукции;</a:t>
            </a:r>
          </a:p>
          <a:p>
            <a:pPr>
              <a:buClr>
                <a:schemeClr val="tx2">
                  <a:lumMod val="75000"/>
                </a:schemeClr>
              </a:buClr>
              <a:buSzPct val="150000"/>
              <a:defRPr/>
            </a:pPr>
            <a:r>
              <a:rPr lang="ru-RU" dirty="0" smtClean="0"/>
              <a:t> Повышение отдачи мощностей;</a:t>
            </a:r>
          </a:p>
          <a:p>
            <a:pPr>
              <a:buClr>
                <a:schemeClr val="tx2">
                  <a:lumMod val="75000"/>
                </a:schemeClr>
              </a:buClr>
              <a:buSzPct val="150000"/>
              <a:defRPr/>
            </a:pPr>
            <a:r>
              <a:rPr lang="ru-RU" dirty="0" smtClean="0"/>
              <a:t> Быстрая разработка и ввод в производство новых изделий;</a:t>
            </a:r>
          </a:p>
          <a:p>
            <a:pPr>
              <a:buClr>
                <a:schemeClr val="tx2">
                  <a:lumMod val="75000"/>
                </a:schemeClr>
              </a:buClr>
              <a:buSzPct val="150000"/>
              <a:defRPr/>
            </a:pPr>
            <a:r>
              <a:rPr lang="ru-RU" dirty="0" smtClean="0"/>
              <a:t> Сокращение потерь.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1"/>
          <p:cNvGraphicFramePr>
            <a:graphicFrameLocks noChangeAspect="1"/>
          </p:cNvGraphicFramePr>
          <p:nvPr/>
        </p:nvGraphicFramePr>
        <p:xfrm>
          <a:off x="785813" y="1196975"/>
          <a:ext cx="8186737" cy="500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r:id="rId4" imgW="8187638" imgH="5011346" progId="Excel.Sheet.8">
                  <p:embed/>
                </p:oleObj>
              </mc:Choice>
              <mc:Fallback>
                <p:oleObj r:id="rId4" imgW="8187638" imgH="5011346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196975"/>
                        <a:ext cx="8186737" cy="500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Прямоугольник 4"/>
          <p:cNvSpPr>
            <a:spLocks noChangeArrowheads="1"/>
          </p:cNvSpPr>
          <p:nvPr/>
        </p:nvSpPr>
        <p:spPr bwMode="auto">
          <a:xfrm>
            <a:off x="785813" y="115888"/>
            <a:ext cx="75009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000" dirty="0">
                <a:solidFill>
                  <a:srgbClr val="FF0000"/>
                </a:solidFill>
                <a:latin typeface="Calibri" pitchFamily="34" charset="0"/>
              </a:rPr>
              <a:t>Основные проблемы проектов внедрения      </a:t>
            </a:r>
            <a:r>
              <a:rPr lang="en-US" sz="3000" dirty="0" smtClean="0">
                <a:solidFill>
                  <a:srgbClr val="FF0000"/>
                </a:solidFill>
                <a:latin typeface="Calibri" pitchFamily="34" charset="0"/>
              </a:rPr>
              <a:t>ERP-</a:t>
            </a:r>
            <a:r>
              <a:rPr lang="ru-RU" sz="3000" dirty="0" smtClean="0">
                <a:solidFill>
                  <a:srgbClr val="FF0000"/>
                </a:solidFill>
                <a:latin typeface="Calibri" pitchFamily="34" charset="0"/>
              </a:rPr>
              <a:t>систем в </a:t>
            </a:r>
            <a:r>
              <a:rPr lang="ru-RU" sz="3000" dirty="0">
                <a:solidFill>
                  <a:srgbClr val="FF0000"/>
                </a:solidFill>
                <a:latin typeface="Calibri" pitchFamily="34" charset="0"/>
              </a:rPr>
              <a:t>России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(по данным журнала «</a:t>
            </a:r>
            <a:r>
              <a:rPr lang="ru-RU" dirty="0" err="1">
                <a:solidFill>
                  <a:srgbClr val="FF0000"/>
                </a:solidFill>
                <a:latin typeface="Calibri" pitchFamily="34" charset="0"/>
              </a:rPr>
              <a:t>Логинфо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», г. Москва)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21700" y="6492875"/>
            <a:ext cx="571500" cy="365125"/>
          </a:xfrm>
        </p:spPr>
        <p:txBody>
          <a:bodyPr/>
          <a:lstStyle/>
          <a:p>
            <a:pPr>
              <a:defRPr/>
            </a:pPr>
            <a:fld id="{69DCF9B5-DFCE-4EDC-8391-F29BD161BF19}" type="slidenum">
              <a:rPr lang="ru-RU" sz="1400">
                <a:latin typeface="Tahoma" pitchFamily="34" charset="0"/>
                <a:cs typeface="Tahoma" pitchFamily="34" charset="0"/>
              </a:rPr>
              <a:pPr>
                <a:defRPr/>
              </a:pPr>
              <a:t>8</a:t>
            </a:fld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468313" y="-79375"/>
            <a:ext cx="8229600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Аналитический обзор Американского общества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по управлению производственными запасами эффективности использования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ERP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-систем</a:t>
            </a:r>
            <a:r>
              <a:rPr lang="ru-RU" sz="2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1600" dirty="0" smtClean="0">
                <a:latin typeface="+mn-lt"/>
              </a:rPr>
              <a:t> (</a:t>
            </a:r>
            <a:r>
              <a:rPr lang="ru-RU" sz="1600" dirty="0" err="1" smtClean="0">
                <a:latin typeface="+mn-lt"/>
              </a:rPr>
              <a:t>Enterprise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Resource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Planning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System</a:t>
            </a:r>
            <a:r>
              <a:rPr lang="ru-RU" sz="1600" dirty="0" smtClean="0">
                <a:latin typeface="+mn-lt"/>
              </a:rPr>
              <a:t> — Система планирования ресурсов предприятия)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1773238"/>
          <a:ext cx="8497888" cy="4876800"/>
        </p:xfrm>
        <a:graphic>
          <a:graphicData uri="http://schemas.openxmlformats.org/drawingml/2006/table">
            <a:tbl>
              <a:tblPr/>
              <a:tblGrid>
                <a:gridCol w="6121261"/>
                <a:gridCol w="2376627"/>
              </a:tblGrid>
              <a:tr h="1463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Показатели эффективности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555" marR="55555" marT="0" marB="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Производственные запасы* (в %)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555" marR="55555" marT="0" marB="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5FB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Уменьшение страховых запасов</a:t>
                      </a:r>
                    </a:p>
                  </a:txBody>
                  <a:tcPr marL="55555" marR="55555" marT="0" marB="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-40</a:t>
                      </a:r>
                    </a:p>
                  </a:txBody>
                  <a:tcPr marL="55555" marR="55555" marT="0" marB="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Уменьшение складских расходов</a:t>
                      </a:r>
                    </a:p>
                  </a:txBody>
                  <a:tcPr marL="55555" marR="55555" marT="0" marB="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-25</a:t>
                      </a:r>
                    </a:p>
                  </a:txBody>
                  <a:tcPr marL="55555" marR="55555" marT="0" marB="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Увеличение оборачиваемости ТМЗ</a:t>
                      </a:r>
                    </a:p>
                  </a:txBody>
                  <a:tcPr marL="55555" marR="55555" marT="0" marB="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+65</a:t>
                      </a:r>
                    </a:p>
                  </a:txBody>
                  <a:tcPr marL="55555" marR="55555" marT="0" marB="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Сокращение объемов незавершенного производства</a:t>
                      </a:r>
                    </a:p>
                  </a:txBody>
                  <a:tcPr marL="55555" marR="55555" marT="0" marB="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- 28</a:t>
                      </a:r>
                    </a:p>
                  </a:txBody>
                  <a:tcPr marL="55555" marR="55555" marT="0" marB="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Снижение производственного брака</a:t>
                      </a:r>
                    </a:p>
                  </a:txBody>
                  <a:tcPr marL="55555" marR="55555" marT="0" marB="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-35</a:t>
                      </a:r>
                    </a:p>
                  </a:txBody>
                  <a:tcPr marL="55555" marR="55555" marT="0" marB="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Снижение транспортно-заготовительных расходов</a:t>
                      </a:r>
                    </a:p>
                  </a:txBody>
                  <a:tcPr marL="55555" marR="55555" marT="0" marB="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-60</a:t>
                      </a:r>
                    </a:p>
                  </a:txBody>
                  <a:tcPr marL="55555" marR="55555" marT="0" marB="0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21700" y="6492875"/>
            <a:ext cx="571500" cy="365125"/>
          </a:xfrm>
        </p:spPr>
        <p:txBody>
          <a:bodyPr/>
          <a:lstStyle/>
          <a:p>
            <a:pPr>
              <a:defRPr/>
            </a:pPr>
            <a:fld id="{9B8294EE-0895-4F55-BEB1-7B087449E8F1}" type="slidenum">
              <a:rPr lang="ru-RU" sz="1400" b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pPr>
                <a:defRPr/>
              </a:pPr>
              <a:t>9</a:t>
            </a:fld>
            <a:endParaRPr lang="ru-RU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2751</TotalTime>
  <Words>888</Words>
  <Application>Microsoft Office PowerPoint</Application>
  <PresentationFormat>Экран (4:3)</PresentationFormat>
  <Paragraphs>304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Волна</vt:lpstr>
      <vt:lpstr>Тема Office</vt:lpstr>
      <vt:lpstr>1_Тема Office</vt:lpstr>
      <vt:lpstr>Специальное оформление</vt:lpstr>
      <vt:lpstr>1_Волна</vt:lpstr>
      <vt:lpstr>Лист Microsoft Excel 97-2003</vt:lpstr>
      <vt:lpstr>Зарипов Равиль Хамматович</vt:lpstr>
      <vt:lpstr>Программа  социально-экономического развития РТ на 2011-2015 гг. (утверждена Законом Республики Татарстан  от 22.04.2011 № 13-ЗРТ)  </vt:lpstr>
      <vt:lpstr> ТОП-10 ИНВЕСТИЦИОННО ПРИВЛЕКАТЕЛЬНЫХ РЕГИОНОВ РОССИИ (по данным рейтингового агентства «Эксперт РА») </vt:lpstr>
      <vt:lpstr>Динамика основных показателей производства (2005-2010гг.) </vt:lpstr>
      <vt:lpstr>Область действия IT-систем:</vt:lpstr>
      <vt:lpstr>Результаты мониторинга использования             IT- технологий в Республике Татарстан</vt:lpstr>
      <vt:lpstr>Положительные результаты применения новейших IT-технологий управления промышленными предприятиями</vt:lpstr>
      <vt:lpstr>Презентация PowerPoint</vt:lpstr>
      <vt:lpstr>  Аналитический обзор Американского общества  по управлению производственными запасами эффективности использования  ERP-систем  (Enterprise Resource Planning System — Система планирования ресурсов предприятия)</vt:lpstr>
      <vt:lpstr>Направления подготовки выпускников  IT-специальностей </vt:lpstr>
      <vt:lpstr>Направления взаимодействия КНИТУ-КАИ и ICL КПО ВС в области ERP-систем </vt:lpstr>
      <vt:lpstr>Основные задачи информатизации промышленности в Республике Татарстан</vt:lpstr>
      <vt:lpstr>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Прохорович</dc:creator>
  <cp:lastModifiedBy>Лонская</cp:lastModifiedBy>
  <cp:revision>406</cp:revision>
  <cp:lastPrinted>2011-11-08T15:25:04Z</cp:lastPrinted>
  <dcterms:created xsi:type="dcterms:W3CDTF">2011-10-19T05:54:14Z</dcterms:created>
  <dcterms:modified xsi:type="dcterms:W3CDTF">2011-11-08T17:02:03Z</dcterms:modified>
</cp:coreProperties>
</file>